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Masters/slideMaster2.xml" ContentType="application/vnd.openxmlformats-officedocument.presentationml.slide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 r:id="rId2"/>
  </p:sldMasterIdLst>
  <p:notesMasterIdLst>
    <p:notesMasterId r:id="rId3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0" d="100"/>
          <a:sy n="90" d="100"/>
        </p:scale>
        <p:origin x="-872"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4DE0E1-8BA2-42BD-A3EA-569CE85020EC}" type="datetimeFigureOut">
              <a:rPr lang="en-US" smtClean="0"/>
              <a:pPr/>
              <a:t>12/4/13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06BD9A-83D1-4F65-AD5F-174E20C3968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1814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07F4A3-9DB5-46F0-B2FB-E00F64796DF0}"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B03768-B817-48E7-81BB-CF10F1B90FD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204302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The boxes in orange</a:t>
            </a:r>
            <a:r>
              <a:rPr lang="en-US" baseline="0" dirty="0" smtClean="0"/>
              <a:t> and yellow pertain to those cases where the “Coupling Effect” can be involved in the pilot converging to the “Holding Pattern Solution”.</a:t>
            </a:r>
          </a:p>
          <a:p>
            <a:pPr marL="228600" indent="-228600">
              <a:buAutoNum type="arabicParenBoth"/>
            </a:pPr>
            <a:r>
              <a:rPr lang="en-US" baseline="0" dirty="0" smtClean="0"/>
              <a:t>This requires adjusting the time on the next circuit and keeping the outbound wind correction angle the same. Depending on the outcome of the next circuit will allow the pilot to determine if a outbound WCA change is also necessary.</a:t>
            </a:r>
            <a:endParaRPr lang="en-US" dirty="0"/>
          </a:p>
        </p:txBody>
      </p:sp>
      <p:sp>
        <p:nvSpPr>
          <p:cNvPr id="4" name="Slide Number Placeholder 3"/>
          <p:cNvSpPr>
            <a:spLocks noGrp="1"/>
          </p:cNvSpPr>
          <p:nvPr>
            <p:ph type="sldNum" sz="quarter" idx="10"/>
          </p:nvPr>
        </p:nvSpPr>
        <p:spPr/>
        <p:txBody>
          <a:bodyPr/>
          <a:lstStyle/>
          <a:p>
            <a:fld id="{7DB03768-B817-48E7-81BB-CF10F1B90FD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592343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B03768-B817-48E7-81BB-CF10F1B90FD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540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200">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F9A6D2F-273E-4B46-AED2-28F7A53C5682}" type="datetime1">
              <a:rPr lang="en-US" smtClean="0">
                <a:solidFill>
                  <a:prstClr val="black">
                    <a:tint val="75000"/>
                  </a:prstClr>
                </a:solidFill>
              </a:rPr>
              <a:pPr/>
              <a:t>12/4/13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676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18579-A942-4F52-B45E-66A4B125CCD8}" type="datetime1">
              <a:rPr lang="en-US" smtClean="0">
                <a:solidFill>
                  <a:prstClr val="black">
                    <a:tint val="75000"/>
                  </a:prstClr>
                </a:solidFill>
              </a:rPr>
              <a:pPr/>
              <a:t>12/4/13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1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4DF36-077E-4F22-8A78-3B2B49C6E6D5}" type="datetime1">
              <a:rPr lang="en-US" smtClean="0">
                <a:solidFill>
                  <a:prstClr val="black">
                    <a:tint val="75000"/>
                  </a:prstClr>
                </a:solidFill>
              </a:rPr>
              <a:pPr/>
              <a:t>12/4/13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319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7384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18983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882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6825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397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1667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8459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532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5D73358-CF41-4A98-813A-0CD32D527329}" type="datetime1">
              <a:rPr lang="en-US" smtClean="0">
                <a:solidFill>
                  <a:prstClr val="black">
                    <a:tint val="75000"/>
                  </a:prstClr>
                </a:solidFill>
              </a:rPr>
              <a:pPr/>
              <a:t>12/4/13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3407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0670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274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37106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23F944-9632-4A2C-A0CB-4877E038858E}" type="datetime1">
              <a:rPr lang="en-US" smtClean="0">
                <a:solidFill>
                  <a:prstClr val="black">
                    <a:tint val="75000"/>
                  </a:prstClr>
                </a:solidFill>
              </a:rPr>
              <a:pPr/>
              <a:t>12/4/13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731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000">
                <a:latin typeface="Arial" pitchFamily="34" charset="0"/>
                <a:cs typeface="Arial" pitchFamily="34" charset="0"/>
              </a:defRPr>
            </a:lvl1pPr>
            <a:lvl2pPr>
              <a:defRPr sz="2400"/>
            </a:lvl2pPr>
            <a:lvl3pPr>
              <a:defRPr sz="2000"/>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F812665-7F74-41E3-B110-7BDB2E669C74}" type="datetime1">
              <a:rPr lang="en-US" smtClean="0">
                <a:solidFill>
                  <a:prstClr val="black">
                    <a:tint val="75000"/>
                  </a:prstClr>
                </a:solidFill>
              </a:rPr>
              <a:pPr/>
              <a:t>12/4/13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335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330398-BC49-4741-A96E-AD472474F721}" type="datetime1">
              <a:rPr lang="en-US" smtClean="0">
                <a:solidFill>
                  <a:prstClr val="black">
                    <a:tint val="75000"/>
                  </a:prstClr>
                </a:solidFill>
              </a:rPr>
              <a:pPr/>
              <a:t>12/4/13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037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B1DFF4-6C4F-43AC-946A-99236C69A781}" type="datetime1">
              <a:rPr lang="en-US" smtClean="0">
                <a:solidFill>
                  <a:prstClr val="black">
                    <a:tint val="75000"/>
                  </a:prstClr>
                </a:solidFill>
              </a:rPr>
              <a:pPr/>
              <a:t>12/4/13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287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F834A-DD49-4DB7-9467-1665A9E8DA6B}" type="datetime1">
              <a:rPr lang="en-US" smtClean="0">
                <a:solidFill>
                  <a:prstClr val="black">
                    <a:tint val="75000"/>
                  </a:prstClr>
                </a:solidFill>
              </a:rPr>
              <a:pPr/>
              <a:t>12/4/13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919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58F34-5B8A-408F-8910-7041C42817C2}" type="datetime1">
              <a:rPr lang="en-US" smtClean="0">
                <a:solidFill>
                  <a:prstClr val="black">
                    <a:tint val="75000"/>
                  </a:prstClr>
                </a:solidFill>
              </a:rPr>
              <a:pPr/>
              <a:t>12/4/13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410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2F6CC-6818-47A2-A8DE-F0BC96B7FD0C}" type="datetime1">
              <a:rPr lang="en-US" smtClean="0">
                <a:solidFill>
                  <a:prstClr val="black">
                    <a:tint val="75000"/>
                  </a:prstClr>
                </a:solidFill>
              </a:rPr>
              <a:pPr/>
              <a:t>12/4/13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1072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63F27F-108C-436B-B773-AC8A0128506F}" type="datetime1">
              <a:rPr lang="en-US" smtClean="0">
                <a:solidFill>
                  <a:prstClr val="black">
                    <a:tint val="75000"/>
                  </a:prstClr>
                </a:solidFill>
              </a:rPr>
              <a:pPr/>
              <a:t>12/4/13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D5D2F-39F4-4EAE-8F2A-DA798F20A40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0105795"/>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914400" rtl="0" eaLnBrk="1" latinLnBrk="0" hangingPunct="1">
        <a:spcBef>
          <a:spcPct val="0"/>
        </a:spcBef>
        <a:buNone/>
        <a:defRPr sz="28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C836F-E4BC-4CDD-9AC8-8343FA1A07BB}" type="datetimeFigureOut">
              <a:rPr lang="en-US" smtClean="0">
                <a:solidFill>
                  <a:prstClr val="black">
                    <a:tint val="75000"/>
                  </a:prstClr>
                </a:solidFill>
              </a:rPr>
              <a:pPr/>
              <a:t>12/4/13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59B18-F010-41FA-B2BF-3E7107C340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69867962"/>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gtech@roadrunner.com"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447800"/>
            <a:ext cx="7772400" cy="2286000"/>
          </a:xfrm>
          <a:solidFill>
            <a:srgbClr val="FFC000"/>
          </a:solidFill>
        </p:spPr>
        <p:txBody>
          <a:bodyPr>
            <a:normAutofit fontScale="90000"/>
          </a:bodyPr>
          <a:lstStyle/>
          <a:p>
            <a:r>
              <a:rPr lang="en-US" dirty="0"/>
              <a:t>Holding Patterns </a:t>
            </a:r>
            <a:r>
              <a:rPr lang="en-US" dirty="0" smtClean="0"/>
              <a:t>-101: </a:t>
            </a:r>
            <a:r>
              <a:rPr lang="en-US" dirty="0"/>
              <a:t>A New and Novel Approach to Understanding the Pitfalls and Misconceptions of Timing and Wind </a:t>
            </a:r>
            <a:r>
              <a:rPr lang="en-US" dirty="0" smtClean="0"/>
              <a:t>Correction in the Holding Pattern</a:t>
            </a:r>
            <a:br>
              <a:rPr lang="en-US" dirty="0" smtClean="0"/>
            </a:br>
            <a:r>
              <a:rPr lang="en-US" dirty="0" smtClean="0"/>
              <a:t>Part 4</a:t>
            </a:r>
            <a:endParaRPr lang="en-US" dirty="0">
              <a:latin typeface="Arial" pitchFamily="34" charset="0"/>
              <a:cs typeface="Arial" pitchFamily="34" charset="0"/>
            </a:endParaRPr>
          </a:p>
        </p:txBody>
      </p:sp>
      <p:sp>
        <p:nvSpPr>
          <p:cNvPr id="5" name="Subtitle 4"/>
          <p:cNvSpPr>
            <a:spLocks noGrp="1"/>
          </p:cNvSpPr>
          <p:nvPr>
            <p:ph type="subTitle" idx="1"/>
          </p:nvPr>
        </p:nvSpPr>
        <p:spPr>
          <a:xfrm>
            <a:off x="1371600" y="3832754"/>
            <a:ext cx="6400800" cy="2057400"/>
          </a:xfrm>
        </p:spPr>
        <p:txBody>
          <a:bodyPr>
            <a:normAutofit lnSpcReduction="10000"/>
          </a:bodyPr>
          <a:lstStyle/>
          <a:p>
            <a:r>
              <a:rPr lang="en-US" sz="2400" b="1" dirty="0" smtClean="0">
                <a:latin typeface="Arial" pitchFamily="34" charset="0"/>
                <a:cs typeface="Arial" pitchFamily="34" charset="0"/>
              </a:rPr>
              <a:t>Les Glatt, </a:t>
            </a:r>
            <a:r>
              <a:rPr lang="en-US" sz="2200" b="1" dirty="0" smtClean="0">
                <a:latin typeface="Arial" pitchFamily="34" charset="0"/>
                <a:cs typeface="Arial" pitchFamily="34" charset="0"/>
              </a:rPr>
              <a:t>Ph.D.</a:t>
            </a:r>
          </a:p>
          <a:p>
            <a:r>
              <a:rPr lang="en-US" sz="2200" b="1" dirty="0" smtClean="0">
                <a:latin typeface="Arial" pitchFamily="34" charset="0"/>
                <a:cs typeface="Arial" pitchFamily="34" charset="0"/>
              </a:rPr>
              <a:t>ATP/CFI-AI AGI/IGI</a:t>
            </a:r>
          </a:p>
          <a:p>
            <a:r>
              <a:rPr lang="en-US" sz="1800" b="1" dirty="0" smtClean="0">
                <a:latin typeface="Arial" pitchFamily="34" charset="0"/>
                <a:cs typeface="Arial" pitchFamily="34" charset="0"/>
              </a:rPr>
              <a:t>VNY FSDO FAASTeam Representative</a:t>
            </a:r>
          </a:p>
          <a:p>
            <a:r>
              <a:rPr lang="en-US" sz="1800" b="1" dirty="0" smtClean="0">
                <a:latin typeface="Arial" pitchFamily="34" charset="0"/>
                <a:cs typeface="Arial" pitchFamily="34" charset="0"/>
                <a:hlinkClick r:id="rId3"/>
              </a:rPr>
              <a:t>lgtech@roadrunner.com</a:t>
            </a:r>
            <a:endParaRPr lang="en-US" sz="1800" b="1" dirty="0" smtClean="0">
              <a:latin typeface="Arial" pitchFamily="34" charset="0"/>
              <a:cs typeface="Arial" pitchFamily="34" charset="0"/>
            </a:endParaRPr>
          </a:p>
          <a:p>
            <a:r>
              <a:rPr lang="en-US" sz="1800" b="1" dirty="0" smtClean="0">
                <a:latin typeface="Arial" pitchFamily="34" charset="0"/>
                <a:cs typeface="Arial" pitchFamily="34" charset="0"/>
              </a:rPr>
              <a:t>(818) 414-6890</a:t>
            </a:r>
          </a:p>
          <a:p>
            <a:r>
              <a:rPr lang="en-US" sz="1800" b="1" dirty="0" smtClean="0"/>
              <a:t>June 25, 2013</a:t>
            </a:r>
            <a:endParaRPr lang="en-US" sz="1800" b="1" dirty="0">
              <a:latin typeface="Arial" pitchFamily="34" charset="0"/>
              <a:cs typeface="Arial" pitchFamily="34" charset="0"/>
            </a:endParaRPr>
          </a:p>
        </p:txBody>
      </p:sp>
      <p:pic>
        <p:nvPicPr>
          <p:cNvPr id="6" name="Picture 5" descr="FAAST_Lg_CMYK_jpg.jpg"/>
          <p:cNvPicPr>
            <a:picLocks noChangeAspect="1"/>
          </p:cNvPicPr>
          <p:nvPr/>
        </p:nvPicPr>
        <p:blipFill>
          <a:blip r:embed="rId4" cstate="print"/>
          <a:stretch>
            <a:fillRect/>
          </a:stretch>
        </p:blipFill>
        <p:spPr>
          <a:xfrm>
            <a:off x="0" y="5257800"/>
            <a:ext cx="1524000" cy="1247775"/>
          </a:xfrm>
          <a:prstGeom prst="rect">
            <a:avLst/>
          </a:prstGeom>
        </p:spPr>
      </p:pic>
      <p:sp>
        <p:nvSpPr>
          <p:cNvPr id="7" name="Slide Number Placeholder 6"/>
          <p:cNvSpPr>
            <a:spLocks noGrp="1"/>
          </p:cNvSpPr>
          <p:nvPr>
            <p:ph type="sldNum" sz="quarter" idx="12"/>
          </p:nvPr>
        </p:nvSpPr>
        <p:spPr/>
        <p:txBody>
          <a:bodyPr/>
          <a:lstStyle/>
          <a:p>
            <a:fld id="{036D5D2F-39F4-4EAE-8F2A-DA798F20A407}" type="slidenum">
              <a:rPr lang="en-US" smtClean="0">
                <a:solidFill>
                  <a:prstClr val="black">
                    <a:tint val="75000"/>
                  </a:prstClr>
                </a:solidFill>
              </a:rPr>
              <a:pPr/>
              <a:t>1</a:t>
            </a:fld>
            <a:endParaRPr lang="en-US" dirty="0">
              <a:solidFill>
                <a:prstClr val="black">
                  <a:tint val="75000"/>
                </a:prstClr>
              </a:solidFill>
            </a:endParaRPr>
          </a:p>
        </p:txBody>
      </p:sp>
      <p:sp>
        <p:nvSpPr>
          <p:cNvPr id="8" name="Rectangle 7"/>
          <p:cNvSpPr/>
          <p:nvPr/>
        </p:nvSpPr>
        <p:spPr>
          <a:xfrm>
            <a:off x="762000" y="304800"/>
            <a:ext cx="7772400" cy="923330"/>
          </a:xfrm>
          <a:prstGeom prst="rect">
            <a:avLst/>
          </a:prstGeom>
        </p:spPr>
        <p:txBody>
          <a:bodyPr wrap="square">
            <a:spAutoFit/>
          </a:bodyPr>
          <a:lstStyle/>
          <a:p>
            <a:r>
              <a:rPr lang="en-US" i="1" dirty="0" smtClean="0"/>
              <a:t>This material has been donated to the SAFE Resource Center for the personal use of SAFE Members. Questions, or Permission for any other intended use, should be directed to the </a:t>
            </a:r>
            <a:r>
              <a:rPr lang="en-US" i="1" dirty="0" smtClean="0"/>
              <a:t>author.</a:t>
            </a:r>
            <a:endParaRPr lang="en-US" dirty="0"/>
          </a:p>
        </p:txBody>
      </p:sp>
      <p:sp>
        <p:nvSpPr>
          <p:cNvPr id="26627" name="Text Box 3"/>
          <p:cNvSpPr txBox="1">
            <a:spLocks noChangeArrowheads="1"/>
          </p:cNvSpPr>
          <p:nvPr/>
        </p:nvSpPr>
        <p:spPr bwMode="auto">
          <a:xfrm>
            <a:off x="6934200" y="5257800"/>
            <a:ext cx="1981200" cy="19812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a:ln>
                  <a:noFill/>
                </a:ln>
                <a:solidFill>
                  <a:srgbClr val="FF0000"/>
                </a:solidFill>
                <a:effectLst/>
                <a:latin typeface="Arial" charset="0"/>
                <a:ea typeface="Times New Roman" charset="0"/>
              </a:rPr>
              <a:t>Checked Out From The SAFE Members Only Resource Center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a:ln>
                  <a:noFill/>
                </a:ln>
                <a:solidFill>
                  <a:srgbClr val="FF0000"/>
                </a:solidFill>
                <a:effectLst/>
                <a:latin typeface="Arial" charset="0"/>
                <a:ea typeface="Times New Roman" charset="0"/>
              </a:rPr>
              <a:t>Society of Aviation and Flight Educators – www.safepilots.org</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0" i="0" u="none" strike="noStrike" cap="none" normalizeH="0" baseline="0">
              <a:ln>
                <a:noFill/>
              </a:ln>
              <a:solidFill>
                <a:schemeClr val="tx1"/>
              </a:solidFill>
              <a:effectLst/>
              <a:latin typeface="Times New Roman" charset="0"/>
              <a:ea typeface="Times New Roman" charset="0"/>
            </a:endParaRPr>
          </a:p>
        </p:txBody>
      </p:sp>
      <p:pic>
        <p:nvPicPr>
          <p:cNvPr id="9" name="Picture 8" descr="safe logo c"/>
          <p:cNvPicPr/>
          <p:nvPr/>
        </p:nvPicPr>
        <p:blipFill>
          <a:blip r:embed="rId5"/>
          <a:srcRect/>
          <a:stretch>
            <a:fillRect/>
          </a:stretch>
        </p:blipFill>
        <p:spPr bwMode="auto">
          <a:xfrm>
            <a:off x="7924800" y="4419600"/>
            <a:ext cx="856667" cy="749643"/>
          </a:xfrm>
          <a:prstGeom prst="rect">
            <a:avLst/>
          </a:prstGeom>
          <a:noFill/>
          <a:ln w="9525">
            <a:noFill/>
            <a:miter lim="800000"/>
            <a:headEnd/>
            <a:tailEnd/>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27063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67587650"/>
              </p:ext>
            </p:extLst>
          </p:nvPr>
        </p:nvGraphicFramePr>
        <p:xfrm>
          <a:off x="304800" y="1686044"/>
          <a:ext cx="8534400" cy="4980939"/>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(Increase OWCA for following circuit)</a:t>
                      </a: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Increase</a:t>
                      </a: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 (Decrease OWCA for following circuit)</a:t>
                      </a:r>
                      <a:endParaRPr lang="en-US" dirty="0"/>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Increase</a:t>
                      </a: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479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83194710"/>
              </p:ext>
            </p:extLst>
          </p:nvPr>
        </p:nvGraphicFramePr>
        <p:xfrm>
          <a:off x="304800" y="1686044"/>
          <a:ext cx="8534400" cy="4980939"/>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(Increase OWCA for following circuit)</a:t>
                      </a: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Increase</a:t>
                      </a: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 (Decrease OWCA for following circuit)</a:t>
                      </a:r>
                      <a:endParaRPr lang="en-US" dirty="0"/>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Increase</a:t>
                      </a:r>
                      <a:endParaRPr 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Increase</a:t>
                      </a: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914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Comments on Corrective Action Table</a:t>
            </a:r>
            <a:endParaRPr lang="en-US" dirty="0"/>
          </a:p>
        </p:txBody>
      </p:sp>
      <p:sp>
        <p:nvSpPr>
          <p:cNvPr id="3" name="Content Placeholder 2"/>
          <p:cNvSpPr>
            <a:spLocks noGrp="1"/>
          </p:cNvSpPr>
          <p:nvPr>
            <p:ph idx="1"/>
          </p:nvPr>
        </p:nvSpPr>
        <p:spPr/>
        <p:txBody>
          <a:bodyPr>
            <a:normAutofit lnSpcReduction="10000"/>
          </a:bodyPr>
          <a:lstStyle/>
          <a:p>
            <a:r>
              <a:rPr lang="en-US" dirty="0" smtClean="0"/>
              <a:t>“Correction Action Table” shows how important the coupling is between outbound heading corrections and outbound timing corrections</a:t>
            </a:r>
          </a:p>
          <a:p>
            <a:pPr lvl="1"/>
            <a:r>
              <a:rPr lang="en-US" dirty="0" smtClean="0"/>
              <a:t>Table only shows the direction of the change and not the magnitude of the change</a:t>
            </a:r>
          </a:p>
          <a:p>
            <a:pPr lvl="1"/>
            <a:r>
              <a:rPr lang="en-US" dirty="0" smtClean="0"/>
              <a:t>Pilots must understand the most efficient way to converge to the “Holding Pattern Solution”</a:t>
            </a:r>
          </a:p>
          <a:p>
            <a:pPr lvl="1"/>
            <a:r>
              <a:rPr lang="en-US" dirty="0" smtClean="0"/>
              <a:t>Converging to the “Holding Pattern Solution” inefficiently can cause the pilot to require additional circuits in the holding pattern </a:t>
            </a:r>
          </a:p>
          <a:p>
            <a:r>
              <a:rPr lang="en-US" dirty="0" smtClean="0">
                <a:solidFill>
                  <a:srgbClr val="FF0000"/>
                </a:solidFill>
              </a:rPr>
              <a:t>AIM recommendation for 3 times the inbound WCA is part of the problem when the winds are not light and can require additional circuits to converge to the “Holding Pattern Solution”</a:t>
            </a:r>
          </a:p>
          <a:p>
            <a:pPr lvl="1"/>
            <a:endParaRPr lang="en-US" dirty="0" smtClean="0"/>
          </a:p>
          <a:p>
            <a:pPr marL="914400" lvl="2" indent="0">
              <a:buNone/>
            </a:pPr>
            <a:endParaRPr lang="en-US" dirty="0" smtClean="0"/>
          </a:p>
          <a:p>
            <a:endParaRPr lang="en-US" dirty="0" smtClean="0"/>
          </a:p>
          <a:p>
            <a:pPr marL="914400" lvl="2"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134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81000"/>
            <a:ext cx="7772400" cy="2819400"/>
          </a:xfrm>
          <a:solidFill>
            <a:srgbClr val="FFFF00"/>
          </a:solidFill>
        </p:spPr>
        <p:txBody>
          <a:bodyPr>
            <a:normAutofit fontScale="90000"/>
          </a:bodyPr>
          <a:lstStyle/>
          <a:p>
            <a:pPr algn="ctr"/>
            <a:r>
              <a:rPr lang="en-US" dirty="0" smtClean="0"/>
              <a:t>Even with the Use of the “Corrective Action Table” the Pilot would Require at least 4 circuits when the Wind Speed Ratio is above 0.2</a:t>
            </a:r>
            <a:endParaRPr lang="en-US" dirty="0"/>
          </a:p>
        </p:txBody>
      </p:sp>
      <p:sp>
        <p:nvSpPr>
          <p:cNvPr id="5" name="Text Placeholder 4"/>
          <p:cNvSpPr>
            <a:spLocks noGrp="1"/>
          </p:cNvSpPr>
          <p:nvPr>
            <p:ph type="body" idx="1"/>
          </p:nvPr>
        </p:nvSpPr>
        <p:spPr>
          <a:xfrm>
            <a:off x="762000" y="4038600"/>
            <a:ext cx="7772400" cy="1500187"/>
          </a:xfrm>
          <a:solidFill>
            <a:srgbClr val="92D050"/>
          </a:solidFill>
        </p:spPr>
        <p:txBody>
          <a:bodyPr>
            <a:normAutofit fontScale="92500" lnSpcReduction="10000"/>
          </a:bodyPr>
          <a:lstStyle/>
          <a:p>
            <a:r>
              <a:rPr lang="en-US" sz="3600" dirty="0" smtClean="0">
                <a:solidFill>
                  <a:schemeClr val="tx1"/>
                </a:solidFill>
              </a:rPr>
              <a:t>Question: Can we Make Use of the “Holding Pattern Solution” to Reduce the Number of Circuits to No More Than 2-3?</a:t>
            </a:r>
            <a:endParaRPr lang="en-US" sz="3600"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101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 calcmode="lin" valueType="num">
                                      <p:cBhvr additive="base">
                                        <p:cTn id="1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a:t>What the Pilot Needs to Know Prior to Entering Hold</a:t>
            </a:r>
          </a:p>
        </p:txBody>
      </p:sp>
      <p:sp>
        <p:nvSpPr>
          <p:cNvPr id="3" name="Content Placeholder 2"/>
          <p:cNvSpPr>
            <a:spLocks noGrp="1"/>
          </p:cNvSpPr>
          <p:nvPr>
            <p:ph idx="1"/>
          </p:nvPr>
        </p:nvSpPr>
        <p:spPr/>
        <p:txBody>
          <a:bodyPr>
            <a:normAutofit lnSpcReduction="10000"/>
          </a:bodyPr>
          <a:lstStyle/>
          <a:p>
            <a:r>
              <a:rPr lang="en-US" dirty="0" smtClean="0"/>
              <a:t>If pilot receives a holding clearance which gives the inbound course and whether it is a standard or nonstandard holding pattern</a:t>
            </a:r>
          </a:p>
          <a:p>
            <a:pPr lvl="1"/>
            <a:r>
              <a:rPr lang="en-US" dirty="0" smtClean="0"/>
              <a:t>Knowing </a:t>
            </a:r>
          </a:p>
          <a:p>
            <a:pPr lvl="2"/>
            <a:r>
              <a:rPr lang="en-US" dirty="0" smtClean="0"/>
              <a:t>Wind direction</a:t>
            </a:r>
          </a:p>
          <a:p>
            <a:pPr lvl="2"/>
            <a:r>
              <a:rPr lang="en-US" dirty="0" smtClean="0"/>
              <a:t>Wind Velocity</a:t>
            </a:r>
          </a:p>
          <a:p>
            <a:pPr lvl="2"/>
            <a:r>
              <a:rPr lang="en-US" dirty="0" smtClean="0"/>
              <a:t>V</a:t>
            </a:r>
            <a:r>
              <a:rPr lang="en-US" baseline="-25000" dirty="0" smtClean="0"/>
              <a:t>TAS</a:t>
            </a:r>
            <a:endParaRPr lang="en-US" dirty="0" smtClean="0"/>
          </a:p>
          <a:p>
            <a:pPr lvl="1"/>
            <a:r>
              <a:rPr lang="en-US" dirty="0" smtClean="0"/>
              <a:t>“Holding Pattern Solution” </a:t>
            </a:r>
            <a:r>
              <a:rPr lang="en-US" dirty="0"/>
              <a:t>p</a:t>
            </a:r>
            <a:r>
              <a:rPr lang="en-US" dirty="0" smtClean="0"/>
              <a:t>rovides the pilot with</a:t>
            </a:r>
          </a:p>
          <a:p>
            <a:pPr lvl="2"/>
            <a:r>
              <a:rPr lang="en-US" dirty="0" smtClean="0"/>
              <a:t>Inbound WCA</a:t>
            </a:r>
          </a:p>
          <a:p>
            <a:pPr lvl="2"/>
            <a:r>
              <a:rPr lang="en-US" dirty="0" smtClean="0"/>
              <a:t>Outbound time</a:t>
            </a:r>
          </a:p>
          <a:p>
            <a:pPr lvl="2"/>
            <a:r>
              <a:rPr lang="en-US" dirty="0" smtClean="0"/>
              <a:t>Outbound heading</a:t>
            </a:r>
          </a:p>
          <a:p>
            <a:pPr marL="914400" lvl="2" indent="0">
              <a:buNone/>
            </a:pPr>
            <a:endParaRPr lang="en-US" dirty="0"/>
          </a:p>
          <a:p>
            <a:pPr marL="914400" lvl="2" indent="0">
              <a:buNone/>
            </a:pPr>
            <a:r>
              <a:rPr lang="en-US" dirty="0" smtClean="0"/>
              <a:t>	</a:t>
            </a:r>
            <a:endParaRPr lang="en-US" dirty="0"/>
          </a:p>
        </p:txBody>
      </p:sp>
      <p:sp>
        <p:nvSpPr>
          <p:cNvPr id="4" name="TextBox 3"/>
          <p:cNvSpPr txBox="1"/>
          <p:nvPr/>
        </p:nvSpPr>
        <p:spPr>
          <a:xfrm>
            <a:off x="990600" y="5430335"/>
            <a:ext cx="7417480" cy="369332"/>
          </a:xfrm>
          <a:prstGeom prst="rect">
            <a:avLst/>
          </a:prstGeom>
          <a:solidFill>
            <a:srgbClr val="FFFF00"/>
          </a:solidFill>
        </p:spPr>
        <p:txBody>
          <a:bodyPr wrap="none" rtlCol="0">
            <a:spAutoFit/>
          </a:bodyPr>
          <a:lstStyle/>
          <a:p>
            <a:r>
              <a:rPr lang="en-US" dirty="0">
                <a:solidFill>
                  <a:prstClr val="black"/>
                </a:solidFill>
                <a:latin typeface="Arial" pitchFamily="34" charset="0"/>
                <a:cs typeface="Arial" pitchFamily="34" charset="0"/>
              </a:rPr>
              <a:t>Pilot is Able to Fly the Holding Pattern Correctly on the Second Circuit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16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What the Pilot Needs to Know Prior to Entering Hold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Inbound course</a:t>
            </a:r>
          </a:p>
          <a:p>
            <a:pPr lvl="1"/>
            <a:r>
              <a:rPr lang="en-US" dirty="0" smtClean="0">
                <a:solidFill>
                  <a:srgbClr val="FF0000"/>
                </a:solidFill>
              </a:rPr>
              <a:t>Heading indicator should be reset prior to entering the hold</a:t>
            </a:r>
          </a:p>
          <a:p>
            <a:r>
              <a:rPr lang="en-US" dirty="0" smtClean="0"/>
              <a:t>Standard or non-standard holding pattern</a:t>
            </a:r>
          </a:p>
          <a:p>
            <a:r>
              <a:rPr lang="en-US" dirty="0" smtClean="0"/>
              <a:t>V</a:t>
            </a:r>
            <a:r>
              <a:rPr lang="en-US" baseline="-25000" dirty="0" smtClean="0"/>
              <a:t>TAS</a:t>
            </a:r>
            <a:r>
              <a:rPr lang="en-US" dirty="0" smtClean="0"/>
              <a:t> </a:t>
            </a:r>
          </a:p>
          <a:p>
            <a:pPr lvl="1"/>
            <a:r>
              <a:rPr lang="en-US" dirty="0" smtClean="0">
                <a:solidFill>
                  <a:srgbClr val="FF0000"/>
                </a:solidFill>
              </a:rPr>
              <a:t>Airspeed indicator should always have correct pressure altitude and temperature set so that outer scale reads V</a:t>
            </a:r>
            <a:r>
              <a:rPr lang="en-US" baseline="-25000" dirty="0" smtClean="0">
                <a:solidFill>
                  <a:srgbClr val="FF0000"/>
                </a:solidFill>
              </a:rPr>
              <a:t>TAS</a:t>
            </a:r>
            <a:endParaRPr lang="en-US" dirty="0" smtClean="0">
              <a:solidFill>
                <a:srgbClr val="FF0000"/>
              </a:solidFill>
            </a:endParaRPr>
          </a:p>
          <a:p>
            <a:r>
              <a:rPr lang="en-US" dirty="0" smtClean="0"/>
              <a:t>Wind speed and direction </a:t>
            </a:r>
          </a:p>
          <a:p>
            <a:pPr lvl="1"/>
            <a:r>
              <a:rPr lang="en-US" dirty="0" smtClean="0"/>
              <a:t>Use of GPS to obtain wind speed and direction</a:t>
            </a:r>
          </a:p>
          <a:p>
            <a:pPr lvl="1"/>
            <a:r>
              <a:rPr lang="en-US" dirty="0" smtClean="0"/>
              <a:t>Use of flight computer or E6B to determine wind speed and direction</a:t>
            </a:r>
          </a:p>
          <a:p>
            <a:pPr lvl="1"/>
            <a:r>
              <a:rPr lang="en-US" dirty="0" smtClean="0"/>
              <a:t>Solve inverse wind triangle problem to obtain wind direction and wind speed</a:t>
            </a:r>
          </a:p>
          <a:p>
            <a:pPr lvl="2"/>
            <a:r>
              <a:rPr lang="en-US" dirty="0" smtClean="0"/>
              <a:t>Input </a:t>
            </a:r>
          </a:p>
          <a:p>
            <a:pPr lvl="3"/>
            <a:r>
              <a:rPr lang="en-US" dirty="0" smtClean="0"/>
              <a:t>WCA</a:t>
            </a:r>
          </a:p>
          <a:p>
            <a:pPr lvl="3"/>
            <a:r>
              <a:rPr lang="en-US" dirty="0" smtClean="0"/>
              <a:t>Heading</a:t>
            </a:r>
          </a:p>
          <a:p>
            <a:pPr lvl="3"/>
            <a:r>
              <a:rPr lang="en-US" dirty="0" smtClean="0"/>
              <a:t>Course</a:t>
            </a:r>
          </a:p>
          <a:p>
            <a:pPr lvl="3"/>
            <a:r>
              <a:rPr lang="en-US" dirty="0" smtClean="0"/>
              <a:t>V</a:t>
            </a:r>
            <a:r>
              <a:rPr lang="en-US" baseline="-25000" dirty="0" smtClean="0"/>
              <a:t>TAS</a:t>
            </a:r>
            <a:endParaRPr lang="en-US" dirty="0" smtClean="0"/>
          </a:p>
          <a:p>
            <a:pPr lvl="3"/>
            <a:r>
              <a:rPr lang="en-US" dirty="0" smtClean="0"/>
              <a:t>Ground speed</a:t>
            </a:r>
          </a:p>
          <a:p>
            <a:pPr lvl="2"/>
            <a:r>
              <a:rPr lang="en-US" dirty="0" smtClean="0"/>
              <a:t>Output</a:t>
            </a:r>
          </a:p>
          <a:p>
            <a:pPr lvl="3"/>
            <a:r>
              <a:rPr lang="en-US" dirty="0" smtClean="0"/>
              <a:t>Wind speed</a:t>
            </a:r>
          </a:p>
          <a:p>
            <a:pPr lvl="3"/>
            <a:r>
              <a:rPr lang="en-US" dirty="0" smtClean="0"/>
              <a:t>Wind direction</a:t>
            </a:r>
          </a:p>
          <a:p>
            <a:pPr marL="914400" lvl="2" indent="0">
              <a:buNone/>
            </a:pPr>
            <a:endParaRPr lang="en-US" dirty="0"/>
          </a:p>
        </p:txBody>
      </p:sp>
      <p:sp>
        <p:nvSpPr>
          <p:cNvPr id="4" name="TextBox 3"/>
          <p:cNvSpPr txBox="1"/>
          <p:nvPr/>
        </p:nvSpPr>
        <p:spPr>
          <a:xfrm>
            <a:off x="76200" y="6096000"/>
            <a:ext cx="8915400" cy="646331"/>
          </a:xfrm>
          <a:prstGeom prst="rect">
            <a:avLst/>
          </a:prstGeom>
          <a:solidFill>
            <a:srgbClr val="92D050"/>
          </a:solidFill>
        </p:spPr>
        <p:txBody>
          <a:bodyPr wrap="square" rtlCol="0">
            <a:spAutoFit/>
          </a:bodyPr>
          <a:lstStyle/>
          <a:p>
            <a:pPr algn="ctr"/>
            <a:r>
              <a:rPr lang="en-US" dirty="0">
                <a:solidFill>
                  <a:prstClr val="black"/>
                </a:solidFill>
              </a:rPr>
              <a:t>This Step Should Have Been Performed in Flight Prior to the Hold In Order to Confirm the FD Forecasts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440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additive="base">
                                        <p:cTn id="6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 calcmode="lin" valueType="num">
                                      <p:cBhvr additive="base">
                                        <p:cTn id="6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additive="base">
                                        <p:cTn id="7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3">
                                            <p:txEl>
                                              <p:pRg st="13" end="13"/>
                                            </p:txEl>
                                          </p:spTgt>
                                        </p:tgtEl>
                                        <p:attrNameLst>
                                          <p:attrName>style.visibility</p:attrName>
                                        </p:attrNameLst>
                                      </p:cBhvr>
                                      <p:to>
                                        <p:strVal val="visible"/>
                                      </p:to>
                                    </p:set>
                                    <p:anim calcmode="lin" valueType="num">
                                      <p:cBhvr additive="base">
                                        <p:cTn id="8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additive="base">
                                        <p:cTn id="9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
                                            <p:txEl>
                                              <p:pRg st="16" end="16"/>
                                            </p:txEl>
                                          </p:spTgt>
                                        </p:tgtEl>
                                        <p:attrNameLst>
                                          <p:attrName>style.visibility</p:attrName>
                                        </p:attrNameLst>
                                      </p:cBhvr>
                                      <p:to>
                                        <p:strVal val="visible"/>
                                      </p:to>
                                    </p:set>
                                    <p:anim calcmode="lin" valueType="num">
                                      <p:cBhvr additive="base">
                                        <p:cTn id="9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3">
                                            <p:txEl>
                                              <p:pRg st="17" end="17"/>
                                            </p:txEl>
                                          </p:spTgt>
                                        </p:tgtEl>
                                        <p:attrNameLst>
                                          <p:attrName>style.visibility</p:attrName>
                                        </p:attrNameLst>
                                      </p:cBhvr>
                                      <p:to>
                                        <p:strVal val="visible"/>
                                      </p:to>
                                    </p:set>
                                    <p:anim calcmode="lin" valueType="num">
                                      <p:cBhvr additive="base">
                                        <p:cTn id="9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4"/>
                                        </p:tgtEl>
                                        <p:attrNameLst>
                                          <p:attrName>style.visibility</p:attrName>
                                        </p:attrNameLst>
                                      </p:cBhvr>
                                      <p:to>
                                        <p:strVal val="visible"/>
                                      </p:to>
                                    </p:set>
                                    <p:anim calcmode="lin" valueType="num">
                                      <p:cBhvr additive="base">
                                        <p:cTn id="105" dur="500" fill="hold"/>
                                        <p:tgtEl>
                                          <p:spTgt spid="4"/>
                                        </p:tgtEl>
                                        <p:attrNameLst>
                                          <p:attrName>ppt_x</p:attrName>
                                        </p:attrNameLst>
                                      </p:cBhvr>
                                      <p:tavLst>
                                        <p:tav tm="0">
                                          <p:val>
                                            <p:strVal val="#ppt_x"/>
                                          </p:val>
                                        </p:tav>
                                        <p:tav tm="100000">
                                          <p:val>
                                            <p:strVal val="#ppt_x"/>
                                          </p:val>
                                        </p:tav>
                                      </p:tavLst>
                                    </p:anim>
                                    <p:anim calcmode="lin" valueType="num">
                                      <p:cBhvr additive="base">
                                        <p:cTn id="10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Don’t Worry Be Happy!</a:t>
            </a:r>
            <a:br>
              <a:rPr lang="en-US" dirty="0" smtClean="0"/>
            </a:br>
            <a:r>
              <a:rPr lang="en-US" dirty="0" smtClean="0"/>
              <a:t>Use the Holding Pattern Solution!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Pilot uses “Holding Pattern Solution” charts to determine </a:t>
            </a:r>
          </a:p>
          <a:p>
            <a:pPr lvl="1"/>
            <a:r>
              <a:rPr lang="en-US" dirty="0" smtClean="0"/>
              <a:t>Inbound WCA</a:t>
            </a:r>
          </a:p>
          <a:p>
            <a:pPr lvl="1"/>
            <a:r>
              <a:rPr lang="en-US" dirty="0" smtClean="0"/>
              <a:t>Outbound WCA</a:t>
            </a:r>
          </a:p>
          <a:p>
            <a:pPr lvl="1"/>
            <a:r>
              <a:rPr lang="en-US" dirty="0" smtClean="0"/>
              <a:t>Outbound time</a:t>
            </a:r>
          </a:p>
          <a:p>
            <a:r>
              <a:rPr lang="en-US" dirty="0" smtClean="0"/>
              <a:t>Pilot picks the information off the charts</a:t>
            </a:r>
          </a:p>
          <a:p>
            <a:pPr lvl="1"/>
            <a:r>
              <a:rPr lang="en-US" dirty="0" smtClean="0"/>
              <a:t>Not super accurate </a:t>
            </a:r>
          </a:p>
          <a:p>
            <a:pPr lvl="1"/>
            <a:r>
              <a:rPr lang="en-US" dirty="0">
                <a:solidFill>
                  <a:srgbClr val="FF0000"/>
                </a:solidFill>
              </a:rPr>
              <a:t>G</a:t>
            </a:r>
            <a:r>
              <a:rPr lang="en-US" dirty="0" smtClean="0">
                <a:solidFill>
                  <a:srgbClr val="FF0000"/>
                </a:solidFill>
              </a:rPr>
              <a:t>reat first guess for the IWCA, OWCA and outbound time</a:t>
            </a:r>
          </a:p>
          <a:p>
            <a:pPr lvl="1"/>
            <a:r>
              <a:rPr lang="en-US" dirty="0" smtClean="0"/>
              <a:t>Using the “Corrective Action Table” the next circuit should be the correct holding pattern</a:t>
            </a:r>
          </a:p>
          <a:p>
            <a:pPr marL="0" indent="0">
              <a:buNone/>
            </a:pPr>
            <a:endParaRPr lang="en-US" dirty="0" smtClean="0"/>
          </a:p>
          <a:p>
            <a:endParaRPr lang="en-US" dirty="0" smtClean="0"/>
          </a:p>
          <a:p>
            <a:pPr marL="1371600" lvl="3" indent="0">
              <a:buNone/>
            </a:pPr>
            <a:endParaRPr lang="en-US" dirty="0" smtClean="0"/>
          </a:p>
          <a:p>
            <a:pPr lvl="1"/>
            <a:endParaRPr lang="en-US" dirty="0" smtClean="0"/>
          </a:p>
          <a:p>
            <a:pPr lvl="2"/>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971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a:t>What Does </a:t>
            </a:r>
            <a:r>
              <a:rPr lang="en-US" dirty="0" smtClean="0"/>
              <a:t>the Pilot </a:t>
            </a:r>
            <a:r>
              <a:rPr lang="en-US" dirty="0"/>
              <a:t>Need to Do to Fly the Hold?</a:t>
            </a:r>
          </a:p>
        </p:txBody>
      </p:sp>
      <p:sp>
        <p:nvSpPr>
          <p:cNvPr id="3" name="Content Placeholder 2"/>
          <p:cNvSpPr>
            <a:spLocks noGrp="1"/>
          </p:cNvSpPr>
          <p:nvPr>
            <p:ph idx="1"/>
          </p:nvPr>
        </p:nvSpPr>
        <p:spPr/>
        <p:txBody>
          <a:bodyPr/>
          <a:lstStyle/>
          <a:p>
            <a:r>
              <a:rPr lang="en-US" dirty="0"/>
              <a:t>Pilot navigates to </a:t>
            </a:r>
            <a:r>
              <a:rPr lang="en-US" dirty="0" smtClean="0"/>
              <a:t>the fix</a:t>
            </a:r>
            <a:endParaRPr lang="en-US" dirty="0"/>
          </a:p>
          <a:p>
            <a:pPr lvl="1"/>
            <a:r>
              <a:rPr lang="en-US" dirty="0"/>
              <a:t>Enters hold using recommended entry procedures</a:t>
            </a:r>
          </a:p>
          <a:p>
            <a:pPr lvl="1"/>
            <a:r>
              <a:rPr lang="en-US" dirty="0"/>
              <a:t>Tracks inbound course</a:t>
            </a:r>
          </a:p>
          <a:p>
            <a:pPr lvl="2"/>
            <a:r>
              <a:rPr lang="en-US" dirty="0">
                <a:solidFill>
                  <a:srgbClr val="FF0000"/>
                </a:solidFill>
              </a:rPr>
              <a:t>Cross-checks WCA with “Holding Pattern Solution” WCA</a:t>
            </a:r>
          </a:p>
          <a:p>
            <a:pPr lvl="1"/>
            <a:r>
              <a:rPr lang="en-US" dirty="0"/>
              <a:t>Turns to outbound heading from “Holding Pattern Solution”</a:t>
            </a:r>
          </a:p>
          <a:p>
            <a:pPr lvl="1"/>
            <a:r>
              <a:rPr lang="en-US" dirty="0"/>
              <a:t>Starts outbound timing at the point the aircraft rolls wing level on outbound heading</a:t>
            </a:r>
          </a:p>
          <a:p>
            <a:pPr lvl="1"/>
            <a:r>
              <a:rPr lang="en-US" dirty="0"/>
              <a:t>Turns inbound at end of designated outbound time</a:t>
            </a:r>
          </a:p>
          <a:p>
            <a:pPr lvl="1"/>
            <a:r>
              <a:rPr lang="en-US" dirty="0">
                <a:solidFill>
                  <a:srgbClr val="FF0000"/>
                </a:solidFill>
              </a:rPr>
              <a:t>Aircraft should intercept inbound course with inbound WCA  </a:t>
            </a:r>
          </a:p>
          <a:p>
            <a:pPr lvl="1"/>
            <a:r>
              <a:rPr lang="en-US" dirty="0">
                <a:solidFill>
                  <a:srgbClr val="FF0000"/>
                </a:solidFill>
              </a:rPr>
              <a:t>Inbound time should be 1 minute</a:t>
            </a:r>
          </a:p>
        </p:txBody>
      </p:sp>
      <p:sp>
        <p:nvSpPr>
          <p:cNvPr id="4" name="TextBox 3"/>
          <p:cNvSpPr txBox="1"/>
          <p:nvPr/>
        </p:nvSpPr>
        <p:spPr>
          <a:xfrm>
            <a:off x="1219200" y="5791200"/>
            <a:ext cx="6781800" cy="369332"/>
          </a:xfrm>
          <a:prstGeom prst="rect">
            <a:avLst/>
          </a:prstGeom>
          <a:solidFill>
            <a:srgbClr val="FFFF00"/>
          </a:solidFill>
        </p:spPr>
        <p:txBody>
          <a:bodyPr wrap="square" rtlCol="0">
            <a:spAutoFit/>
          </a:bodyPr>
          <a:lstStyle/>
          <a:p>
            <a:r>
              <a:rPr lang="en-US" dirty="0">
                <a:solidFill>
                  <a:prstClr val="black"/>
                </a:solidFill>
                <a:latin typeface="Arial" pitchFamily="34" charset="0"/>
                <a:cs typeface="Arial" pitchFamily="34" charset="0"/>
              </a:rPr>
              <a:t>Pilot is Able to Nail the Holding Pattern on the Second Circuit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3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additive="base">
                                        <p:cTn id="68" dur="500" fill="hold"/>
                                        <p:tgtEl>
                                          <p:spTgt spid="4"/>
                                        </p:tgtEl>
                                        <p:attrNameLst>
                                          <p:attrName>ppt_x</p:attrName>
                                        </p:attrNameLst>
                                      </p:cBhvr>
                                      <p:tavLst>
                                        <p:tav tm="0">
                                          <p:val>
                                            <p:strVal val="#ppt_x"/>
                                          </p:val>
                                        </p:tav>
                                        <p:tav tm="100000">
                                          <p:val>
                                            <p:strVal val="#ppt_x"/>
                                          </p:val>
                                        </p:tav>
                                      </p:tavLst>
                                    </p:anim>
                                    <p:anim calcmode="lin" valueType="num">
                                      <p:cBhvr additive="base">
                                        <p:cTn id="6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8229600" cy="1143000"/>
          </a:xfrm>
          <a:solidFill>
            <a:srgbClr val="FFC000"/>
          </a:solidFill>
        </p:spPr>
        <p:txBody>
          <a:bodyPr>
            <a:normAutofit fontScale="90000"/>
          </a:bodyPr>
          <a:lstStyle/>
          <a:p>
            <a:r>
              <a:rPr lang="en-US" dirty="0" smtClean="0"/>
              <a:t>Question: Can the “Holding Pattern Solution” be Automated?</a:t>
            </a:r>
            <a:endParaRPr lang="en-US" dirty="0"/>
          </a:p>
        </p:txBody>
      </p:sp>
      <p:sp>
        <p:nvSpPr>
          <p:cNvPr id="3" name="TextBox 2"/>
          <p:cNvSpPr txBox="1"/>
          <p:nvPr/>
        </p:nvSpPr>
        <p:spPr>
          <a:xfrm>
            <a:off x="381000" y="4800600"/>
            <a:ext cx="8516114" cy="369332"/>
          </a:xfrm>
          <a:prstGeom prst="rect">
            <a:avLst/>
          </a:prstGeom>
          <a:solidFill>
            <a:srgbClr val="FFFF00"/>
          </a:solidFill>
        </p:spPr>
        <p:txBody>
          <a:bodyPr wrap="none" rtlCol="0">
            <a:spAutoFit/>
          </a:bodyPr>
          <a:lstStyle/>
          <a:p>
            <a:r>
              <a:rPr lang="en-US" dirty="0">
                <a:solidFill>
                  <a:prstClr val="black"/>
                </a:solidFill>
                <a:latin typeface="Arial" pitchFamily="34" charset="0"/>
                <a:cs typeface="Arial" pitchFamily="34" charset="0"/>
              </a:rPr>
              <a:t>With a Software Update We Can Couple the “Holding Pattern Solution” to the GPS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129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GPS Programmed to Output the</a:t>
            </a:r>
            <a:br>
              <a:rPr lang="en-US" dirty="0" smtClean="0"/>
            </a:br>
            <a:r>
              <a:rPr lang="en-US" dirty="0" smtClean="0"/>
              <a:t> “Holding Pattern Solution”</a:t>
            </a:r>
            <a:endParaRPr lang="en-US" dirty="0"/>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r>
              <a:rPr lang="en-US" dirty="0" smtClean="0"/>
              <a:t>Garmin 430W</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r>
              <a:rPr lang="en-US" dirty="0" smtClean="0"/>
              <a:t>Additional information programmed into GPS unit</a:t>
            </a:r>
          </a:p>
          <a:p>
            <a:pPr lvl="1"/>
            <a:r>
              <a:rPr lang="en-US" dirty="0" smtClean="0"/>
              <a:t>Inbound course</a:t>
            </a:r>
          </a:p>
          <a:p>
            <a:pPr lvl="1"/>
            <a:r>
              <a:rPr lang="en-US" dirty="0" smtClean="0"/>
              <a:t>Standard or non-standard hold</a:t>
            </a:r>
          </a:p>
          <a:p>
            <a:r>
              <a:rPr lang="en-US" dirty="0" smtClean="0"/>
              <a:t>Additional GPS output</a:t>
            </a:r>
          </a:p>
          <a:p>
            <a:pPr lvl="1"/>
            <a:r>
              <a:rPr lang="en-US" dirty="0" smtClean="0"/>
              <a:t>Inbound WCA</a:t>
            </a:r>
          </a:p>
          <a:p>
            <a:pPr lvl="1"/>
            <a:r>
              <a:rPr lang="en-US" dirty="0" smtClean="0"/>
              <a:t>Outbound heading</a:t>
            </a:r>
          </a:p>
          <a:p>
            <a:pPr lvl="1"/>
            <a:r>
              <a:rPr lang="en-US" dirty="0" smtClean="0"/>
              <a:t>Outbound time</a:t>
            </a:r>
          </a:p>
          <a:p>
            <a:pPr marL="457200" lvl="1" indent="0">
              <a:buNone/>
            </a:pPr>
            <a:endParaRPr lang="en-US" dirty="0" smtClean="0"/>
          </a:p>
          <a:p>
            <a:endParaRPr lang="en-US" dirty="0" smtClean="0"/>
          </a:p>
          <a:p>
            <a:endParaRPr lang="en-US" dirty="0"/>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581400" y="1447800"/>
            <a:ext cx="5107173" cy="271121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4" name="TextBox 3"/>
          <p:cNvSpPr txBox="1"/>
          <p:nvPr/>
        </p:nvSpPr>
        <p:spPr>
          <a:xfrm>
            <a:off x="2667000" y="6456706"/>
            <a:ext cx="4647426" cy="369332"/>
          </a:xfrm>
          <a:prstGeom prst="rect">
            <a:avLst/>
          </a:prstGeom>
          <a:solidFill>
            <a:srgbClr val="FFFF00"/>
          </a:solidFill>
        </p:spPr>
        <p:txBody>
          <a:bodyPr wrap="none" rtlCol="0">
            <a:spAutoFit/>
          </a:bodyPr>
          <a:lstStyle/>
          <a:p>
            <a:r>
              <a:rPr lang="en-US" dirty="0">
                <a:solidFill>
                  <a:prstClr val="black"/>
                </a:solidFill>
                <a:latin typeface="Arial" pitchFamily="34" charset="0"/>
                <a:cs typeface="Arial" pitchFamily="34" charset="0"/>
              </a:rPr>
              <a:t>Pilot Flies Hold Correctly On Second Circuit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979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267"/>
                                        </p:tgtEl>
                                        <p:attrNameLst>
                                          <p:attrName>style.visibility</p:attrName>
                                        </p:attrNameLst>
                                      </p:cBhvr>
                                      <p:to>
                                        <p:strVal val="visible"/>
                                      </p:to>
                                    </p:set>
                                    <p:anim calcmode="lin" valueType="num">
                                      <p:cBhvr additive="base">
                                        <p:cTn id="17" dur="500" fill="hold"/>
                                        <p:tgtEl>
                                          <p:spTgt spid="11267"/>
                                        </p:tgtEl>
                                        <p:attrNameLst>
                                          <p:attrName>ppt_x</p:attrName>
                                        </p:attrNameLst>
                                      </p:cBhvr>
                                      <p:tavLst>
                                        <p:tav tm="0">
                                          <p:val>
                                            <p:strVal val="#ppt_x"/>
                                          </p:val>
                                        </p:tav>
                                        <p:tav tm="100000">
                                          <p:val>
                                            <p:strVal val="#ppt_x"/>
                                          </p:val>
                                        </p:tav>
                                      </p:tavLst>
                                    </p:anim>
                                    <p:anim calcmode="lin" valueType="num">
                                      <p:cBhvr additive="base">
                                        <p:cTn id="1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1000"/>
                                        <p:tgtEl>
                                          <p:spTgt spid="3">
                                            <p:txEl>
                                              <p:pRg st="10" end="10"/>
                                            </p:txEl>
                                          </p:spTgt>
                                        </p:tgtEl>
                                      </p:cBhvr>
                                    </p:animEffect>
                                    <p:anim calcmode="lin" valueType="num">
                                      <p:cBhvr>
                                        <p:cTn id="3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000"/>
                                        <p:tgtEl>
                                          <p:spTgt spid="3">
                                            <p:txEl>
                                              <p:pRg st="11" end="11"/>
                                            </p:txEl>
                                          </p:spTgt>
                                        </p:tgtEl>
                                      </p:cBhvr>
                                    </p:animEffect>
                                    <p:anim calcmode="lin" valueType="num">
                                      <p:cBhvr>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 calcmode="lin" valueType="num">
                                      <p:cBhvr additive="base">
                                        <p:cTn id="5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828800"/>
            <a:ext cx="8229600" cy="2895600"/>
          </a:xfrm>
          <a:solidFill>
            <a:srgbClr val="92D050"/>
          </a:solidFill>
        </p:spPr>
        <p:txBody>
          <a:bodyPr>
            <a:normAutofit fontScale="90000"/>
          </a:bodyPr>
          <a:lstStyle/>
          <a:p>
            <a:r>
              <a:rPr lang="en-US" dirty="0" smtClean="0"/>
              <a:t>Pilots Need to Have a Formal Corrective Action Process in Place in Order to Converge to the “Holding Pattern Solution” in the Minimum Number of Circuits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019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Testing the “Holding Pattern Solution” on a FTD</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Although the “Holding Pattern Solution” has been validated in Excel software on a PC it needs to be validated on a FTD before one is able to have confidence in the methodology</a:t>
            </a:r>
          </a:p>
          <a:p>
            <a:r>
              <a:rPr lang="en-US" dirty="0" smtClean="0"/>
              <a:t>Bob Crystal’s </a:t>
            </a:r>
            <a:r>
              <a:rPr lang="en-US" dirty="0" err="1" smtClean="0"/>
              <a:t>Frasca</a:t>
            </a:r>
            <a:r>
              <a:rPr lang="en-US" dirty="0" smtClean="0"/>
              <a:t> 131 FTD was employed to test the methodology</a:t>
            </a:r>
          </a:p>
          <a:p>
            <a:pPr lvl="1"/>
            <a:r>
              <a:rPr lang="en-US" dirty="0" smtClean="0"/>
              <a:t>Both “Type 1” and “Type 2” holding patterns were flown in the test by a pilot experienced with </a:t>
            </a:r>
            <a:r>
              <a:rPr lang="en-US" dirty="0" err="1" smtClean="0"/>
              <a:t>Frasca</a:t>
            </a:r>
            <a:r>
              <a:rPr lang="en-US" dirty="0" smtClean="0"/>
              <a:t> 131 FTD</a:t>
            </a:r>
          </a:p>
          <a:p>
            <a:pPr lvl="1"/>
            <a:r>
              <a:rPr lang="en-US" dirty="0" smtClean="0"/>
              <a:t>“Type 1” non-standard holding pattern</a:t>
            </a:r>
          </a:p>
          <a:p>
            <a:pPr lvl="2"/>
            <a:r>
              <a:rPr lang="en-US" dirty="0" smtClean="0"/>
              <a:t>100 KTAS</a:t>
            </a:r>
          </a:p>
          <a:p>
            <a:pPr lvl="2"/>
            <a:r>
              <a:rPr lang="en-US" dirty="0" smtClean="0"/>
              <a:t>Wind speed 30 </a:t>
            </a:r>
            <a:r>
              <a:rPr lang="en-US" dirty="0" err="1" smtClean="0"/>
              <a:t>Kts</a:t>
            </a:r>
            <a:endParaRPr lang="en-US" dirty="0" smtClean="0"/>
          </a:p>
          <a:p>
            <a:pPr lvl="2"/>
            <a:r>
              <a:rPr lang="en-US" dirty="0" smtClean="0"/>
              <a:t>Wind direction 45 degree off the inbound course from the holding side</a:t>
            </a:r>
          </a:p>
          <a:p>
            <a:pPr lvl="2"/>
            <a:r>
              <a:rPr lang="en-US" dirty="0" smtClean="0"/>
              <a:t>Aircraft was turned 112 degrees from the inbound course (68 degree OWCA)</a:t>
            </a:r>
          </a:p>
          <a:p>
            <a:pPr lvl="2"/>
            <a:r>
              <a:rPr lang="en-US" dirty="0" smtClean="0"/>
              <a:t>Outbound time was 35 sec</a:t>
            </a:r>
          </a:p>
          <a:p>
            <a:pPr lvl="2"/>
            <a:r>
              <a:rPr lang="en-US" dirty="0" smtClean="0"/>
              <a:t>Outcome:</a:t>
            </a:r>
          </a:p>
          <a:p>
            <a:pPr lvl="3"/>
            <a:r>
              <a:rPr lang="en-US" dirty="0" smtClean="0"/>
              <a:t>Aircraft intercepted the inbound course with CDI centered</a:t>
            </a:r>
          </a:p>
          <a:p>
            <a:pPr lvl="3"/>
            <a:r>
              <a:rPr lang="en-US" dirty="0" smtClean="0"/>
              <a:t>Inbound time to the fix was 61 seconds</a:t>
            </a:r>
          </a:p>
          <a:p>
            <a:pPr lvl="2"/>
            <a:endParaRPr lang="en-US" dirty="0" smtClean="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8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a:solidFill>
                  <a:prstClr val="black"/>
                </a:solidFill>
              </a:rPr>
              <a:t>Testing the “Holding Pattern Solution” on a </a:t>
            </a:r>
            <a:r>
              <a:rPr lang="en-US" dirty="0" smtClean="0">
                <a:solidFill>
                  <a:prstClr val="black"/>
                </a:solidFill>
              </a:rPr>
              <a:t>FTD (Cont.)</a:t>
            </a:r>
            <a:endParaRPr lang="en-US" dirty="0"/>
          </a:p>
        </p:txBody>
      </p:sp>
      <p:sp>
        <p:nvSpPr>
          <p:cNvPr id="3" name="Content Placeholder 2"/>
          <p:cNvSpPr>
            <a:spLocks noGrp="1"/>
          </p:cNvSpPr>
          <p:nvPr>
            <p:ph idx="1"/>
          </p:nvPr>
        </p:nvSpPr>
        <p:spPr/>
        <p:txBody>
          <a:bodyPr/>
          <a:lstStyle/>
          <a:p>
            <a:r>
              <a:rPr lang="en-US" dirty="0" smtClean="0"/>
              <a:t>“Type 2” non-standard holding pattern</a:t>
            </a:r>
          </a:p>
          <a:p>
            <a:pPr lvl="2"/>
            <a:r>
              <a:rPr lang="en-US" sz="1700" dirty="0">
                <a:solidFill>
                  <a:prstClr val="black"/>
                </a:solidFill>
              </a:rPr>
              <a:t>100 </a:t>
            </a:r>
            <a:r>
              <a:rPr lang="en-US" sz="1700" dirty="0" smtClean="0">
                <a:solidFill>
                  <a:prstClr val="black"/>
                </a:solidFill>
              </a:rPr>
              <a:t>KTAS</a:t>
            </a:r>
            <a:endParaRPr lang="en-US" sz="1700" dirty="0">
              <a:solidFill>
                <a:prstClr val="black"/>
              </a:solidFill>
            </a:endParaRPr>
          </a:p>
          <a:p>
            <a:pPr lvl="2"/>
            <a:r>
              <a:rPr lang="en-US" sz="1700" dirty="0">
                <a:solidFill>
                  <a:prstClr val="black"/>
                </a:solidFill>
              </a:rPr>
              <a:t>Wind speed </a:t>
            </a:r>
            <a:r>
              <a:rPr lang="en-US" sz="1700" dirty="0" smtClean="0">
                <a:solidFill>
                  <a:prstClr val="black"/>
                </a:solidFill>
              </a:rPr>
              <a:t>40 </a:t>
            </a:r>
            <a:r>
              <a:rPr lang="en-US" sz="1700" dirty="0" err="1">
                <a:solidFill>
                  <a:prstClr val="black"/>
                </a:solidFill>
              </a:rPr>
              <a:t>Kts</a:t>
            </a:r>
            <a:endParaRPr lang="en-US" sz="1700" dirty="0">
              <a:solidFill>
                <a:prstClr val="black"/>
              </a:solidFill>
            </a:endParaRPr>
          </a:p>
          <a:p>
            <a:pPr lvl="2"/>
            <a:r>
              <a:rPr lang="en-US" sz="1700" dirty="0">
                <a:solidFill>
                  <a:prstClr val="black"/>
                </a:solidFill>
              </a:rPr>
              <a:t>Wind direction </a:t>
            </a:r>
            <a:r>
              <a:rPr lang="en-US" sz="1700" dirty="0" smtClean="0">
                <a:solidFill>
                  <a:prstClr val="black"/>
                </a:solidFill>
              </a:rPr>
              <a:t>30 </a:t>
            </a:r>
            <a:r>
              <a:rPr lang="en-US" sz="1700" dirty="0">
                <a:solidFill>
                  <a:prstClr val="black"/>
                </a:solidFill>
              </a:rPr>
              <a:t>degree off the inbound course from the holding side</a:t>
            </a:r>
          </a:p>
          <a:p>
            <a:pPr lvl="2"/>
            <a:r>
              <a:rPr lang="en-US" sz="1700" dirty="0">
                <a:solidFill>
                  <a:prstClr val="black"/>
                </a:solidFill>
              </a:rPr>
              <a:t>Outbound heading </a:t>
            </a:r>
            <a:r>
              <a:rPr lang="en-US" sz="1700" dirty="0" smtClean="0">
                <a:solidFill>
                  <a:prstClr val="black"/>
                </a:solidFill>
              </a:rPr>
              <a:t>was flown 63 degrees to the left of the inbound course</a:t>
            </a:r>
            <a:endParaRPr lang="en-US" sz="1700" dirty="0">
              <a:solidFill>
                <a:prstClr val="black"/>
              </a:solidFill>
            </a:endParaRPr>
          </a:p>
          <a:p>
            <a:pPr lvl="2"/>
            <a:r>
              <a:rPr lang="en-US" sz="1700" dirty="0">
                <a:solidFill>
                  <a:prstClr val="black"/>
                </a:solidFill>
              </a:rPr>
              <a:t>Outbound time was 35 sec</a:t>
            </a:r>
          </a:p>
          <a:p>
            <a:pPr lvl="2"/>
            <a:r>
              <a:rPr lang="en-US" sz="1700" dirty="0">
                <a:solidFill>
                  <a:prstClr val="black"/>
                </a:solidFill>
              </a:rPr>
              <a:t>Outcome:</a:t>
            </a:r>
          </a:p>
          <a:p>
            <a:pPr lvl="3"/>
            <a:r>
              <a:rPr lang="en-US" sz="1500" dirty="0">
                <a:solidFill>
                  <a:prstClr val="black"/>
                </a:solidFill>
              </a:rPr>
              <a:t>Aircraft intercepted the inbound course with CDI centered</a:t>
            </a:r>
          </a:p>
          <a:p>
            <a:pPr lvl="3"/>
            <a:r>
              <a:rPr lang="en-US" sz="1500" dirty="0" smtClean="0">
                <a:solidFill>
                  <a:prstClr val="black"/>
                </a:solidFill>
              </a:rPr>
              <a:t>Inbound time to the fix was 59 </a:t>
            </a:r>
            <a:r>
              <a:rPr lang="en-US" sz="1500" dirty="0">
                <a:solidFill>
                  <a:prstClr val="black"/>
                </a:solidFill>
              </a:rPr>
              <a:t>seconds </a:t>
            </a:r>
            <a:endParaRPr lang="en-US" dirty="0"/>
          </a:p>
        </p:txBody>
      </p:sp>
      <p:sp>
        <p:nvSpPr>
          <p:cNvPr id="4" name="TextBox 3"/>
          <p:cNvSpPr txBox="1"/>
          <p:nvPr/>
        </p:nvSpPr>
        <p:spPr>
          <a:xfrm>
            <a:off x="1676400" y="5410200"/>
            <a:ext cx="5824287" cy="369332"/>
          </a:xfrm>
          <a:prstGeom prst="rect">
            <a:avLst/>
          </a:prstGeom>
          <a:solidFill>
            <a:srgbClr val="92D050"/>
          </a:solidFill>
        </p:spPr>
        <p:txBody>
          <a:bodyPr wrap="none" rtlCol="0">
            <a:spAutoFit/>
          </a:bodyPr>
          <a:lstStyle/>
          <a:p>
            <a:r>
              <a:rPr lang="en-US" dirty="0">
                <a:solidFill>
                  <a:prstClr val="black"/>
                </a:solidFill>
              </a:rPr>
              <a:t>“Holding Pattern Solution” Was Tested and Validated on FTD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416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 calcmode="lin" valueType="num">
                                      <p:cBhvr additive="base">
                                        <p:cTn id="65" dur="500" fill="hold"/>
                                        <p:tgtEl>
                                          <p:spTgt spid="4"/>
                                        </p:tgtEl>
                                        <p:attrNameLst>
                                          <p:attrName>ppt_x</p:attrName>
                                        </p:attrNameLst>
                                      </p:cBhvr>
                                      <p:tavLst>
                                        <p:tav tm="0">
                                          <p:val>
                                            <p:strVal val="#ppt_x"/>
                                          </p:val>
                                        </p:tav>
                                        <p:tav tm="100000">
                                          <p:val>
                                            <p:strVal val="#ppt_x"/>
                                          </p:val>
                                        </p:tav>
                                      </p:tavLst>
                                    </p:anim>
                                    <p:anim calcmode="lin" valueType="num">
                                      <p:cBhvr additive="base">
                                        <p:cTn id="6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There is an </a:t>
            </a:r>
            <a:r>
              <a:rPr lang="en-US" dirty="0" smtClean="0">
                <a:solidFill>
                  <a:srgbClr val="FF0000"/>
                </a:solidFill>
              </a:rPr>
              <a:t>exact</a:t>
            </a:r>
            <a:r>
              <a:rPr lang="en-US" dirty="0" smtClean="0"/>
              <a:t> solution to flying the holding pattern under any arbitrary wind condition</a:t>
            </a:r>
          </a:p>
          <a:p>
            <a:pPr lvl="1"/>
            <a:r>
              <a:rPr lang="en-US" dirty="0" smtClean="0"/>
              <a:t>It is called the “Holding Pattern Solution” and provides the pilot with the</a:t>
            </a:r>
          </a:p>
          <a:p>
            <a:pPr lvl="2"/>
            <a:r>
              <a:rPr lang="en-US" dirty="0" smtClean="0"/>
              <a:t>Inbound WCA</a:t>
            </a:r>
          </a:p>
          <a:p>
            <a:pPr lvl="2"/>
            <a:r>
              <a:rPr lang="en-US" dirty="0" smtClean="0"/>
              <a:t>Outbound heading</a:t>
            </a:r>
          </a:p>
          <a:p>
            <a:pPr lvl="2"/>
            <a:r>
              <a:rPr lang="en-US" dirty="0" smtClean="0"/>
              <a:t>Outbound time measured from aircraft wings level on outbound heading</a:t>
            </a:r>
          </a:p>
          <a:p>
            <a:pPr lvl="1"/>
            <a:r>
              <a:rPr lang="en-US" dirty="0" smtClean="0"/>
              <a:t>The shape of the holding pattern depends on</a:t>
            </a:r>
          </a:p>
          <a:p>
            <a:pPr lvl="2"/>
            <a:r>
              <a:rPr lang="en-US" dirty="0" smtClean="0"/>
              <a:t>Wind speed ratio</a:t>
            </a:r>
          </a:p>
          <a:p>
            <a:pPr lvl="2"/>
            <a:r>
              <a:rPr lang="en-US" dirty="0" smtClean="0"/>
              <a:t>Wind angle relative to the inbound course of the holding pattern</a:t>
            </a:r>
          </a:p>
          <a:p>
            <a:pPr lvl="1"/>
            <a:r>
              <a:rPr lang="en-US" dirty="0" smtClean="0"/>
              <a:t>Dimensions of the holding pattern in nautical miles depends on the V</a:t>
            </a:r>
            <a:r>
              <a:rPr lang="en-US" baseline="-25000" dirty="0" smtClean="0"/>
              <a:t>TAS</a:t>
            </a:r>
            <a:endParaRPr lang="en-US" dirty="0" smtClean="0"/>
          </a:p>
          <a:p>
            <a:endParaRPr lang="en-US" dirty="0" smtClean="0"/>
          </a:p>
          <a:p>
            <a:pPr lvl="2" algn="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9312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Summary (Cont.)</a:t>
            </a:r>
            <a:endParaRPr lang="en-US" dirty="0"/>
          </a:p>
        </p:txBody>
      </p:sp>
      <p:sp>
        <p:nvSpPr>
          <p:cNvPr id="3" name="Content Placeholder 2"/>
          <p:cNvSpPr>
            <a:spLocks noGrp="1"/>
          </p:cNvSpPr>
          <p:nvPr>
            <p:ph idx="1"/>
          </p:nvPr>
        </p:nvSpPr>
        <p:spPr/>
        <p:txBody>
          <a:bodyPr/>
          <a:lstStyle/>
          <a:p>
            <a:r>
              <a:rPr lang="en-US" dirty="0"/>
              <a:t>Timing the outbound leg from </a:t>
            </a:r>
            <a:r>
              <a:rPr lang="en-US" dirty="0" smtClean="0"/>
              <a:t>the point </a:t>
            </a:r>
            <a:r>
              <a:rPr lang="en-US" dirty="0"/>
              <a:t>at which the aircraft rolls out on the outbound heading has distinct advantages over timing </a:t>
            </a:r>
            <a:r>
              <a:rPr lang="en-US" dirty="0" smtClean="0"/>
              <a:t>the outbound </a:t>
            </a:r>
            <a:r>
              <a:rPr lang="en-US" dirty="0"/>
              <a:t>leg from abeam point</a:t>
            </a:r>
          </a:p>
          <a:p>
            <a:pPr lvl="1"/>
            <a:r>
              <a:rPr lang="en-US" dirty="0"/>
              <a:t>Outbound time is the same whether the wind is coming from the holding or non-holding side at any </a:t>
            </a:r>
            <a:r>
              <a:rPr lang="en-US" dirty="0" smtClean="0"/>
              <a:t>specified </a:t>
            </a:r>
            <a:r>
              <a:rPr lang="en-US" dirty="0"/>
              <a:t>relative wind angle</a:t>
            </a:r>
          </a:p>
          <a:p>
            <a:pPr lvl="1"/>
            <a:r>
              <a:rPr lang="en-US" dirty="0"/>
              <a:t>Pilot does not have to identify the abeam point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650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Summary (Cont.)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AIM recommendation of outbound WCA equal to 3 times (“M-Factor”) the inbound WCA is valid under a limited set of conditions</a:t>
            </a:r>
          </a:p>
          <a:p>
            <a:pPr lvl="1"/>
            <a:r>
              <a:rPr lang="en-US" dirty="0" smtClean="0"/>
              <a:t>Wind speed ratio less 5 percent for all relative wind angles</a:t>
            </a:r>
          </a:p>
          <a:p>
            <a:pPr lvl="1"/>
            <a:r>
              <a:rPr lang="en-US" dirty="0" smtClean="0"/>
              <a:t>At higher wind speed ratios when the relative wind angle lies between 60 and 105 degrees of the inbound course</a:t>
            </a:r>
          </a:p>
          <a:p>
            <a:r>
              <a:rPr lang="en-US" dirty="0" smtClean="0"/>
              <a:t>Convergence to the “Holding Pattern Solution” when wind speed and direction is unknown requires a careful systematic approach in order to converge to the correct outbound time and outbound heading in a minimum number of circuits</a:t>
            </a:r>
          </a:p>
          <a:p>
            <a:pPr lvl="1"/>
            <a:r>
              <a:rPr lang="en-US" dirty="0" smtClean="0">
                <a:solidFill>
                  <a:srgbClr val="FF0000"/>
                </a:solidFill>
              </a:rPr>
              <a:t>The “Corrective Action Table” provides this methodology</a:t>
            </a:r>
            <a:endParaRPr lang="en-US"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404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Summary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Pilots should fly the hold with a wind speed ratio of no more than 1/4 in order to allow for a reasonable amount of outbound time before turning inbound (adjust the V</a:t>
            </a:r>
            <a:r>
              <a:rPr lang="en-US" baseline="-25000" dirty="0" smtClean="0"/>
              <a:t>IAS</a:t>
            </a:r>
            <a:r>
              <a:rPr lang="en-US" dirty="0" smtClean="0"/>
              <a:t> to stay below this limit)</a:t>
            </a:r>
          </a:p>
          <a:p>
            <a:pPr lvl="1"/>
            <a:r>
              <a:rPr lang="en-US" dirty="0" smtClean="0"/>
              <a:t>Holding on a headwind component with a wind speed ratio of more than 1/3 will never allow the pilot to achieve the 1 minute inbound time unless the outbound turn is less than 90 degrees</a:t>
            </a:r>
          </a:p>
          <a:p>
            <a:r>
              <a:rPr lang="en-US" dirty="0" smtClean="0"/>
              <a:t>Wind speed and direction under actual flight conditions could have variability on the order of a few minutes</a:t>
            </a:r>
          </a:p>
          <a:p>
            <a:pPr lvl="1"/>
            <a:r>
              <a:rPr lang="en-US" dirty="0" smtClean="0"/>
              <a:t>There may be slight differences in the “Holding Pattern Solution” from one circuit to the next</a:t>
            </a:r>
          </a:p>
          <a:p>
            <a:pPr lvl="2"/>
            <a:r>
              <a:rPr lang="en-US" dirty="0" smtClean="0"/>
              <a:t>Initial “Holding Pattern Solution” and the use of the “Corrective Action Table” should allow the pilot to fly the holding pattern with very minor acceptable deviations</a:t>
            </a:r>
          </a:p>
          <a:p>
            <a:pPr lvl="2"/>
            <a:r>
              <a:rPr lang="en-US" dirty="0" smtClean="0"/>
              <a:t>GPS with updated holding pattern software will always have the correct “Holding Pattern Solution” at each time the aircraft crosses the fix</a:t>
            </a:r>
          </a:p>
          <a:p>
            <a:pPr marL="0" indent="0">
              <a:buNone/>
            </a:pPr>
            <a:endParaRPr lang="en-US" dirty="0" smtClean="0"/>
          </a:p>
          <a:p>
            <a:pPr lvl="2"/>
            <a:endParaRPr lang="en-US" dirty="0"/>
          </a:p>
          <a:p>
            <a:pPr lvl="2"/>
            <a:endParaRPr lang="en-US" dirty="0" smtClean="0"/>
          </a:p>
          <a:p>
            <a:pPr lvl="2"/>
            <a:endParaRPr lang="en-US" dirty="0"/>
          </a:p>
          <a:p>
            <a:pPr marL="914400" lvl="2"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054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Putting into Practice What You Have Learned Today</a:t>
            </a:r>
            <a:endParaRPr lang="en-US" dirty="0"/>
          </a:p>
        </p:txBody>
      </p:sp>
      <p:sp>
        <p:nvSpPr>
          <p:cNvPr id="3" name="Content Placeholder 2"/>
          <p:cNvSpPr>
            <a:spLocks noGrp="1"/>
          </p:cNvSpPr>
          <p:nvPr>
            <p:ph idx="1"/>
          </p:nvPr>
        </p:nvSpPr>
        <p:spPr>
          <a:xfrm>
            <a:off x="533400" y="1482298"/>
            <a:ext cx="8229600" cy="4876800"/>
          </a:xfrm>
        </p:spPr>
        <p:txBody>
          <a:bodyPr>
            <a:normAutofit/>
          </a:bodyPr>
          <a:lstStyle/>
          <a:p>
            <a:r>
              <a:rPr lang="en-US" dirty="0" smtClean="0"/>
              <a:t>Practice what you have learned today on a FTD</a:t>
            </a:r>
          </a:p>
          <a:p>
            <a:pPr lvl="1"/>
            <a:r>
              <a:rPr lang="en-US" dirty="0" smtClean="0"/>
              <a:t>Wind speed and direction can be controlled </a:t>
            </a:r>
          </a:p>
          <a:p>
            <a:pPr lvl="1"/>
            <a:r>
              <a:rPr lang="en-US" dirty="0" smtClean="0"/>
              <a:t>Fly a given inbound course with various wind speed ratios and relative wind angles</a:t>
            </a:r>
          </a:p>
          <a:p>
            <a:pPr lvl="1"/>
            <a:r>
              <a:rPr lang="en-US" dirty="0" smtClean="0"/>
              <a:t>Test out headwind/tailwind timing formulas</a:t>
            </a:r>
          </a:p>
          <a:p>
            <a:pPr lvl="1"/>
            <a:r>
              <a:rPr lang="en-US" dirty="0" smtClean="0"/>
              <a:t>Use the “Holding Pattern Solution” chart to obtain </a:t>
            </a:r>
          </a:p>
          <a:p>
            <a:pPr lvl="2"/>
            <a:r>
              <a:rPr lang="en-US" dirty="0" smtClean="0"/>
              <a:t>Inbound WCA</a:t>
            </a:r>
          </a:p>
          <a:p>
            <a:pPr lvl="2"/>
            <a:r>
              <a:rPr lang="en-US" dirty="0" smtClean="0"/>
              <a:t>Outbound heading</a:t>
            </a:r>
          </a:p>
          <a:p>
            <a:pPr lvl="2"/>
            <a:r>
              <a:rPr lang="en-US" dirty="0" smtClean="0"/>
              <a:t>Outbound time</a:t>
            </a:r>
          </a:p>
          <a:p>
            <a:pPr lvl="1"/>
            <a:r>
              <a:rPr lang="en-US" dirty="0" smtClean="0"/>
              <a:t>See if you get the holding pattern correct on the second circuit</a:t>
            </a:r>
          </a:p>
          <a:p>
            <a:pPr lvl="1"/>
            <a:r>
              <a:rPr lang="en-US" dirty="0" smtClean="0"/>
              <a:t>Use the methodology in the “Corrective Action Table” to converge to the “Holding Pattern Solution” when your inbound time and outbound heading are not correct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897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Recommendations for Instrument Instructors </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When training students in holding patterns or for IFR re-currency training</a:t>
            </a:r>
          </a:p>
          <a:p>
            <a:pPr lvl="1"/>
            <a:r>
              <a:rPr lang="en-US" dirty="0" smtClean="0">
                <a:solidFill>
                  <a:srgbClr val="FF0000"/>
                </a:solidFill>
              </a:rPr>
              <a:t>Make sure you have the pilot hold with at least a wind speed ratio in the range 0.2 -0.25 in order to have a reasonable amount of outbound time (“Type 1” holding pattern) </a:t>
            </a:r>
          </a:p>
          <a:p>
            <a:pPr lvl="2"/>
            <a:r>
              <a:rPr lang="en-US" dirty="0" smtClean="0">
                <a:solidFill>
                  <a:srgbClr val="FF0000"/>
                </a:solidFill>
              </a:rPr>
              <a:t>Vary the V</a:t>
            </a:r>
            <a:r>
              <a:rPr lang="en-US" baseline="-25000" dirty="0">
                <a:solidFill>
                  <a:srgbClr val="FF0000"/>
                </a:solidFill>
              </a:rPr>
              <a:t>I</a:t>
            </a:r>
            <a:r>
              <a:rPr lang="en-US" baseline="-25000" dirty="0" smtClean="0">
                <a:solidFill>
                  <a:srgbClr val="FF0000"/>
                </a:solidFill>
              </a:rPr>
              <a:t>AS</a:t>
            </a:r>
            <a:r>
              <a:rPr lang="en-US" dirty="0" smtClean="0">
                <a:solidFill>
                  <a:srgbClr val="FF0000"/>
                </a:solidFill>
              </a:rPr>
              <a:t> to achieve this wind speed ratio</a:t>
            </a:r>
          </a:p>
          <a:p>
            <a:pPr lvl="1"/>
            <a:r>
              <a:rPr lang="en-US" dirty="0" smtClean="0"/>
              <a:t> </a:t>
            </a:r>
            <a:r>
              <a:rPr lang="en-US" dirty="0" smtClean="0">
                <a:solidFill>
                  <a:srgbClr val="FF0000"/>
                </a:solidFill>
              </a:rPr>
              <a:t>In order to experience the “M-Factor” variation the </a:t>
            </a:r>
            <a:r>
              <a:rPr lang="en-US" dirty="0">
                <a:solidFill>
                  <a:srgbClr val="FF0000"/>
                </a:solidFill>
              </a:rPr>
              <a:t>w</a:t>
            </a:r>
            <a:r>
              <a:rPr lang="en-US" dirty="0" smtClean="0">
                <a:solidFill>
                  <a:srgbClr val="FF0000"/>
                </a:solidFill>
              </a:rPr>
              <a:t>ind relative angle should be adjusted to simulate the following conditions:</a:t>
            </a:r>
          </a:p>
          <a:p>
            <a:pPr lvl="2"/>
            <a:r>
              <a:rPr lang="en-US" dirty="0" smtClean="0"/>
              <a:t>Headwind</a:t>
            </a:r>
          </a:p>
          <a:p>
            <a:pPr lvl="2"/>
            <a:r>
              <a:rPr lang="en-US" dirty="0" smtClean="0"/>
              <a:t>45 degrees from inbound course</a:t>
            </a:r>
          </a:p>
          <a:p>
            <a:pPr lvl="2"/>
            <a:r>
              <a:rPr lang="en-US" dirty="0" smtClean="0"/>
              <a:t>90 degrees from inbound course</a:t>
            </a:r>
          </a:p>
          <a:p>
            <a:pPr lvl="2"/>
            <a:r>
              <a:rPr lang="en-US" dirty="0" smtClean="0"/>
              <a:t>135 degrees from inbound course</a:t>
            </a:r>
          </a:p>
          <a:p>
            <a:pPr lvl="2"/>
            <a:r>
              <a:rPr lang="en-US" dirty="0" smtClean="0"/>
              <a:t>Tailwind</a:t>
            </a:r>
          </a:p>
          <a:p>
            <a:pPr lvl="2"/>
            <a:r>
              <a:rPr lang="en-US" dirty="0" smtClean="0">
                <a:solidFill>
                  <a:srgbClr val="C00000"/>
                </a:solidFill>
              </a:rPr>
              <a:t>In the actual flight environment </a:t>
            </a:r>
            <a:r>
              <a:rPr lang="en-US" dirty="0">
                <a:solidFill>
                  <a:srgbClr val="C00000"/>
                </a:solidFill>
              </a:rPr>
              <a:t>t</a:t>
            </a:r>
            <a:r>
              <a:rPr lang="en-US" dirty="0" smtClean="0">
                <a:solidFill>
                  <a:srgbClr val="C00000"/>
                </a:solidFill>
              </a:rPr>
              <a:t>he wind relative angle can be changed by changing the inbound course for the hold</a:t>
            </a:r>
          </a:p>
          <a:p>
            <a:pPr lvl="1"/>
            <a:endParaRPr lang="en-US" dirty="0"/>
          </a:p>
          <a:p>
            <a:pPr lvl="1"/>
            <a:endParaRPr lang="en-US" dirty="0" smtClean="0"/>
          </a:p>
          <a:p>
            <a:pPr marL="457200" lvl="1"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098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additive="base">
                                        <p:cTn id="6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a:solidFill>
                  <a:prstClr val="black"/>
                </a:solidFill>
              </a:rPr>
              <a:t>Recommendations for Instrument </a:t>
            </a:r>
            <a:r>
              <a:rPr lang="en-US" dirty="0" smtClean="0">
                <a:solidFill>
                  <a:prstClr val="black"/>
                </a:solidFill>
              </a:rPr>
              <a:t>Instructors (Cont.)</a:t>
            </a:r>
            <a:endParaRPr lang="en-US" dirty="0"/>
          </a:p>
        </p:txBody>
      </p:sp>
      <p:sp>
        <p:nvSpPr>
          <p:cNvPr id="3" name="Content Placeholder 2"/>
          <p:cNvSpPr>
            <a:spLocks noGrp="1"/>
          </p:cNvSpPr>
          <p:nvPr>
            <p:ph idx="1"/>
          </p:nvPr>
        </p:nvSpPr>
        <p:spPr/>
        <p:txBody>
          <a:bodyPr/>
          <a:lstStyle/>
          <a:p>
            <a:r>
              <a:rPr lang="en-US" dirty="0" smtClean="0"/>
              <a:t>Provide training on the “Type 2” holding pattern when a strong wind exists</a:t>
            </a:r>
          </a:p>
          <a:p>
            <a:pPr lvl="1"/>
            <a:r>
              <a:rPr lang="en-US" dirty="0" smtClean="0"/>
              <a:t>Fly a  holding pattern at about 75 KTAS while holding on a strong headwind component so that the pilot becomes familiar with this type of holding pattern</a:t>
            </a:r>
          </a:p>
          <a:p>
            <a:pPr lvl="2"/>
            <a:r>
              <a:rPr lang="en-US" dirty="0" smtClean="0"/>
              <a:t>Although the “Type 2” holding pattern would not arise too often it would be frustrating to the instrument pilot if encountered without having a basic understanding of this type of holding pattern</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631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C000"/>
          </a:solidFill>
        </p:spPr>
        <p:txBody>
          <a:bodyPr/>
          <a:lstStyle/>
          <a:p>
            <a:r>
              <a:rPr lang="en-US" dirty="0" smtClean="0"/>
              <a:t>Final Exam Questions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solidFill>
                  <a:srgbClr val="C00000"/>
                </a:solidFill>
              </a:rPr>
              <a:t>Question 1:</a:t>
            </a:r>
          </a:p>
          <a:p>
            <a:pPr lvl="1"/>
            <a:r>
              <a:rPr lang="en-US" dirty="0" smtClean="0"/>
              <a:t>Without the “Holding Pattern Solution” what is the minimum number of circuits necessary to converge to the correct outbound time and outbound heading?</a:t>
            </a:r>
          </a:p>
          <a:p>
            <a:pPr lvl="1"/>
            <a:r>
              <a:rPr lang="en-US" dirty="0" smtClean="0">
                <a:solidFill>
                  <a:srgbClr val="FF0000"/>
                </a:solidFill>
              </a:rPr>
              <a:t>Answer -3</a:t>
            </a:r>
          </a:p>
          <a:p>
            <a:r>
              <a:rPr lang="en-US" dirty="0" smtClean="0">
                <a:solidFill>
                  <a:srgbClr val="C00000"/>
                </a:solidFill>
              </a:rPr>
              <a:t>Question 2</a:t>
            </a:r>
            <a:r>
              <a:rPr lang="en-US" dirty="0" smtClean="0"/>
              <a:t>:</a:t>
            </a:r>
          </a:p>
          <a:p>
            <a:pPr lvl="1"/>
            <a:r>
              <a:rPr lang="en-US" dirty="0" smtClean="0"/>
              <a:t>When the inbound course is directly on a headwind, above what wind speed ratio would it be impossible to fly a 1 minute inbound leg when starting the outbound turn at the fix?</a:t>
            </a:r>
          </a:p>
          <a:p>
            <a:pPr lvl="1"/>
            <a:r>
              <a:rPr lang="en-US" dirty="0" smtClean="0">
                <a:solidFill>
                  <a:srgbClr val="FF0000"/>
                </a:solidFill>
              </a:rPr>
              <a:t>Answer -1/3</a:t>
            </a:r>
          </a:p>
          <a:p>
            <a:r>
              <a:rPr lang="en-US" dirty="0" smtClean="0">
                <a:solidFill>
                  <a:srgbClr val="C00000"/>
                </a:solidFill>
              </a:rPr>
              <a:t>Question 3:</a:t>
            </a:r>
          </a:p>
          <a:p>
            <a:pPr lvl="1"/>
            <a:r>
              <a:rPr lang="en-US" dirty="0" smtClean="0"/>
              <a:t>There are two root causes of pilots requiring a considerable number of circuits to converge to the correct outbound heading and time. One factor is the “Coupling Effect” and the other is the ______?</a:t>
            </a:r>
          </a:p>
          <a:p>
            <a:pPr lvl="1"/>
            <a:r>
              <a:rPr lang="en-US" dirty="0" smtClean="0">
                <a:solidFill>
                  <a:srgbClr val="FF0000"/>
                </a:solidFill>
              </a:rPr>
              <a:t>Answer –  “M-Factor”</a:t>
            </a:r>
            <a:endParaRPr lang="en-US"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065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 calcmode="lin" valueType="num">
                                      <p:cBhvr additive="base">
                                        <p:cTn id="6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normAutofit fontScale="90000"/>
          </a:bodyPr>
          <a:lstStyle/>
          <a:p>
            <a:r>
              <a:rPr lang="en-US" dirty="0" smtClean="0">
                <a:solidFill>
                  <a:srgbClr val="FF0000"/>
                </a:solidFill>
              </a:rPr>
              <a:t>“Type 1” Holding Pattern Corrective Action Table</a:t>
            </a:r>
            <a:br>
              <a:rPr lang="en-US" dirty="0" smtClean="0">
                <a:solidFill>
                  <a:srgbClr val="FF0000"/>
                </a:solidFill>
              </a:rPr>
            </a:br>
            <a:r>
              <a:rPr lang="en-US" dirty="0" smtClean="0"/>
              <a:t>(Only Provides Direction of the Required Change:</a:t>
            </a:r>
            <a:br>
              <a:rPr lang="en-US" dirty="0" smtClean="0"/>
            </a:br>
            <a:r>
              <a:rPr lang="en-US" dirty="0" smtClean="0"/>
              <a:t>The Magnitude is Still Based on “Trial and Error”)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879505053"/>
              </p:ext>
            </p:extLst>
          </p:nvPr>
        </p:nvGraphicFramePr>
        <p:xfrm>
          <a:off x="304800" y="1686044"/>
          <a:ext cx="8534400" cy="4114800"/>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algn="ct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algn="ct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algn="ct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algn="ctr"/>
                      <a:endParaRPr lang="en-US" dirty="0"/>
                    </a:p>
                  </a:txBody>
                  <a:tcPr>
                    <a:solidFill>
                      <a:srgbClr val="FFFF00"/>
                    </a:solidFill>
                  </a:tcPr>
                </a:tc>
                <a:tc>
                  <a:txBody>
                    <a:bodyPr/>
                    <a:lstStyle/>
                    <a:p>
                      <a:pPr algn="ct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462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a:solidFill>
            <a:srgbClr val="FFFF00"/>
          </a:solidFill>
        </p:spPr>
        <p:txBody>
          <a:bodyPr/>
          <a:lstStyle/>
          <a:p>
            <a:r>
              <a:rPr lang="en-US" dirty="0" smtClean="0"/>
              <a:t>Remember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270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505200"/>
            <a:ext cx="7772400" cy="1219200"/>
          </a:xfrm>
          <a:solidFill>
            <a:srgbClr val="FFFF00"/>
          </a:solidFill>
        </p:spPr>
        <p:txBody>
          <a:bodyPr>
            <a:normAutofit fontScale="90000"/>
          </a:bodyPr>
          <a:lstStyle/>
          <a:p>
            <a:pPr algn="ctr"/>
            <a:r>
              <a:rPr lang="en-US" dirty="0" smtClean="0">
                <a:latin typeface="Arial" pitchFamily="34" charset="0"/>
                <a:cs typeface="Arial" pitchFamily="34" charset="0"/>
              </a:rPr>
              <a:t>THIS IS Just Another </a:t>
            </a:r>
            <a:r>
              <a:rPr lang="en-US" dirty="0">
                <a:latin typeface="Arial" pitchFamily="34" charset="0"/>
                <a:cs typeface="Arial" pitchFamily="34" charset="0"/>
              </a:rPr>
              <a:t>Example of the Old Adage:</a:t>
            </a:r>
            <a:br>
              <a:rPr lang="en-US" dirty="0">
                <a:latin typeface="Arial" pitchFamily="34" charset="0"/>
                <a:cs typeface="Arial" pitchFamily="34" charset="0"/>
              </a:rPr>
            </a:br>
            <a:endParaRPr lang="en-US" dirty="0"/>
          </a:p>
        </p:txBody>
      </p:sp>
      <p:sp>
        <p:nvSpPr>
          <p:cNvPr id="2" name="Text Placeholder 1"/>
          <p:cNvSpPr>
            <a:spLocks noGrp="1"/>
          </p:cNvSpPr>
          <p:nvPr>
            <p:ph type="body" idx="1"/>
          </p:nvPr>
        </p:nvSpPr>
        <p:spPr>
          <a:xfrm>
            <a:off x="762000" y="609600"/>
            <a:ext cx="7772400" cy="2185987"/>
          </a:xfrm>
          <a:solidFill>
            <a:srgbClr val="FFC000"/>
          </a:solidFill>
        </p:spPr>
        <p:txBody>
          <a:bodyPr>
            <a:normAutofit fontScale="85000" lnSpcReduction="20000"/>
          </a:bodyPr>
          <a:lstStyle/>
          <a:p>
            <a:pPr algn="ctr"/>
            <a:r>
              <a:rPr lang="en-US" sz="3600" dirty="0" smtClean="0">
                <a:solidFill>
                  <a:schemeClr val="tx1"/>
                </a:solidFill>
                <a:latin typeface="Arial" pitchFamily="34" charset="0"/>
                <a:cs typeface="Arial" pitchFamily="34" charset="0"/>
              </a:rPr>
              <a:t>ALTHOUGH THE HOLDING PATTERN IS VERY SIMPLE TO FLY WITHOUT A WIND</a:t>
            </a:r>
          </a:p>
          <a:p>
            <a:pPr algn="ctr"/>
            <a:r>
              <a:rPr lang="en-US" sz="3600" dirty="0" smtClean="0">
                <a:solidFill>
                  <a:schemeClr val="tx1"/>
                </a:solidFill>
                <a:latin typeface="Arial" pitchFamily="34" charset="0"/>
                <a:cs typeface="Arial" pitchFamily="34" charset="0"/>
              </a:rPr>
              <a:t>YOU HAVE JUST SEEN HOW COMPLEX THE HOLDING PATTERN CAN BECOME WITH AN ARBITRARY WIND</a:t>
            </a:r>
            <a:endParaRPr lang="en-US" sz="3600" dirty="0">
              <a:solidFill>
                <a:schemeClr val="tx1"/>
              </a:solidFill>
              <a:latin typeface="Arial" pitchFamily="34" charset="0"/>
              <a:cs typeface="Arial" pitchFamily="34" charset="0"/>
            </a:endParaRPr>
          </a:p>
        </p:txBody>
      </p:sp>
      <p:sp>
        <p:nvSpPr>
          <p:cNvPr id="3" name="TextBox 2"/>
          <p:cNvSpPr txBox="1"/>
          <p:nvPr/>
        </p:nvSpPr>
        <p:spPr>
          <a:xfrm>
            <a:off x="1066800" y="5562600"/>
            <a:ext cx="7085209" cy="646331"/>
          </a:xfrm>
          <a:prstGeom prst="rect">
            <a:avLst/>
          </a:prstGeom>
          <a:solidFill>
            <a:srgbClr val="FF0000"/>
          </a:solidFill>
        </p:spPr>
        <p:txBody>
          <a:bodyPr wrap="none" rtlCol="0">
            <a:spAutoFit/>
          </a:bodyPr>
          <a:lstStyle/>
          <a:p>
            <a:r>
              <a:rPr lang="en-US" sz="3600" dirty="0">
                <a:solidFill>
                  <a:prstClr val="black"/>
                </a:solidFill>
                <a:latin typeface="Arial" pitchFamily="34" charset="0"/>
                <a:cs typeface="Arial" pitchFamily="34" charset="0"/>
              </a:rPr>
              <a:t>“THE DEVIL IS IN THE DETAILS”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000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build="p" animBg="1"/>
      <p:bldP spid="3" grpId="0" animBg="1"/>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295400"/>
            <a:ext cx="7772400" cy="1470025"/>
          </a:xfrm>
        </p:spPr>
        <p:txBody>
          <a:bodyPr>
            <a:normAutofit/>
          </a:bodyPr>
          <a:lstStyle/>
          <a:p>
            <a:r>
              <a:rPr lang="en-US" sz="2800" dirty="0" smtClean="0">
                <a:solidFill>
                  <a:srgbClr val="FF0000"/>
                </a:solidFill>
              </a:rPr>
              <a:t>FAA Customer Feedback</a:t>
            </a:r>
            <a:endParaRPr lang="en-US" sz="2800" dirty="0">
              <a:solidFill>
                <a:srgbClr val="FF0000"/>
              </a:solidFill>
              <a:latin typeface="Arial" pitchFamily="34" charset="0"/>
              <a:cs typeface="Arial" pitchFamily="34" charset="0"/>
            </a:endParaRPr>
          </a:p>
        </p:txBody>
      </p:sp>
      <p:sp>
        <p:nvSpPr>
          <p:cNvPr id="5" name="Subtitle 4"/>
          <p:cNvSpPr>
            <a:spLocks noGrp="1"/>
          </p:cNvSpPr>
          <p:nvPr>
            <p:ph type="subTitle" idx="1"/>
          </p:nvPr>
        </p:nvSpPr>
        <p:spPr>
          <a:xfrm>
            <a:off x="304800" y="2743200"/>
            <a:ext cx="8534400" cy="1752600"/>
          </a:xfrm>
          <a:solidFill>
            <a:srgbClr val="00B0F0"/>
          </a:solidFill>
        </p:spPr>
        <p:txBody>
          <a:bodyPr>
            <a:normAutofit fontScale="55000" lnSpcReduction="20000"/>
          </a:bodyPr>
          <a:lstStyle/>
          <a:p>
            <a:endParaRPr lang="en-US" dirty="0" smtClean="0"/>
          </a:p>
          <a:p>
            <a:r>
              <a:rPr lang="en-US" dirty="0" smtClean="0">
                <a:solidFill>
                  <a:schemeClr val="tx1"/>
                </a:solidFill>
              </a:rPr>
              <a:t>http://www.faa.gov/about/office_org/headquarters_offices/avs/offices/afs/qms/</a:t>
            </a:r>
          </a:p>
          <a:p>
            <a:endParaRPr lang="en-US" dirty="0" smtClean="0">
              <a:solidFill>
                <a:schemeClr val="tx1"/>
              </a:solidFill>
            </a:endParaRPr>
          </a:p>
          <a:p>
            <a:endParaRPr lang="en-US" dirty="0" smtClean="0">
              <a:solidFill>
                <a:schemeClr val="tx1"/>
              </a:solidFill>
            </a:endParaRPr>
          </a:p>
          <a:p>
            <a:r>
              <a:rPr lang="en-US" dirty="0" smtClean="0">
                <a:solidFill>
                  <a:schemeClr val="tx1"/>
                </a:solidFill>
              </a:rPr>
              <a:t>Karla Borden, VNY FSDO FAA Safety Team Program Manager</a:t>
            </a:r>
          </a:p>
          <a:p>
            <a:endParaRPr lang="en-US" dirty="0"/>
          </a:p>
        </p:txBody>
      </p:sp>
      <p:pic>
        <p:nvPicPr>
          <p:cNvPr id="6" name="Picture 5" descr="FAAST_Lg_CMYK_jpg.jpg"/>
          <p:cNvPicPr>
            <a:picLocks noChangeAspect="1"/>
          </p:cNvPicPr>
          <p:nvPr/>
        </p:nvPicPr>
        <p:blipFill>
          <a:blip r:embed="rId2" cstate="print"/>
          <a:stretch>
            <a:fillRect/>
          </a:stretch>
        </p:blipFill>
        <p:spPr>
          <a:xfrm>
            <a:off x="304800" y="5029200"/>
            <a:ext cx="1524000" cy="1247775"/>
          </a:xfrm>
          <a:prstGeom prst="rect">
            <a:avLst/>
          </a:prstGeom>
        </p:spPr>
      </p:pic>
      <p:sp>
        <p:nvSpPr>
          <p:cNvPr id="7" name="Slide Number Placeholder 6"/>
          <p:cNvSpPr>
            <a:spLocks noGrp="1"/>
          </p:cNvSpPr>
          <p:nvPr>
            <p:ph type="sldNum" sz="quarter" idx="12"/>
          </p:nvPr>
        </p:nvSpPr>
        <p:spPr/>
        <p:txBody>
          <a:bodyPr/>
          <a:lstStyle/>
          <a:p>
            <a:fld id="{036D5D2F-39F4-4EAE-8F2A-DA798F20A407}"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2547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506184454"/>
              </p:ext>
            </p:extLst>
          </p:nvPr>
        </p:nvGraphicFramePr>
        <p:xfrm>
          <a:off x="304800" y="1686044"/>
          <a:ext cx="8534400" cy="4114800"/>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algn="ctr"/>
                      <a:endParaRPr lang="en-US" dirty="0"/>
                    </a:p>
                  </a:txBody>
                  <a:tcPr/>
                </a:tc>
                <a:tc>
                  <a:txBody>
                    <a:bodyPr/>
                    <a:lstStyle/>
                    <a:p>
                      <a:pPr algn="ct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algn="ct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algn="ct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algn="ctr"/>
                      <a:endParaRPr lang="en-US" dirty="0"/>
                    </a:p>
                  </a:txBody>
                  <a:tcPr>
                    <a:solidFill>
                      <a:srgbClr val="FFFF00"/>
                    </a:solidFill>
                  </a:tcPr>
                </a:tc>
                <a:tc>
                  <a:txBody>
                    <a:bodyPr/>
                    <a:lstStyle/>
                    <a:p>
                      <a:pPr algn="ct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320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63939888"/>
              </p:ext>
            </p:extLst>
          </p:nvPr>
        </p:nvGraphicFramePr>
        <p:xfrm>
          <a:off x="304800" y="1686044"/>
          <a:ext cx="8534400" cy="4114800"/>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algn="ct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algn="ct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algn="ct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algn="ctr"/>
                      <a:endParaRPr lang="en-US" dirty="0"/>
                    </a:p>
                  </a:txBody>
                  <a:tcPr>
                    <a:solidFill>
                      <a:srgbClr val="FFFF00"/>
                    </a:solidFill>
                  </a:tcPr>
                </a:tc>
                <a:tc>
                  <a:txBody>
                    <a:bodyPr/>
                    <a:lstStyle/>
                    <a:p>
                      <a:pPr algn="ct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72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968273429"/>
              </p:ext>
            </p:extLst>
          </p:nvPr>
        </p:nvGraphicFramePr>
        <p:xfrm>
          <a:off x="304800" y="1686044"/>
          <a:ext cx="8534400" cy="4547869"/>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(Increase OWCA for following circuit)</a:t>
                      </a: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algn="ct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algn="ct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algn="ctr"/>
                      <a:endParaRPr lang="en-US" dirty="0"/>
                    </a:p>
                  </a:txBody>
                  <a:tcPr>
                    <a:solidFill>
                      <a:srgbClr val="FFFF00"/>
                    </a:solidFill>
                  </a:tcPr>
                </a:tc>
                <a:tc>
                  <a:txBody>
                    <a:bodyPr/>
                    <a:lstStyle/>
                    <a:p>
                      <a:pPr algn="ct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902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890334490"/>
              </p:ext>
            </p:extLst>
          </p:nvPr>
        </p:nvGraphicFramePr>
        <p:xfrm>
          <a:off x="304800" y="1686044"/>
          <a:ext cx="8534400" cy="4547869"/>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(Increase OWCA for following circuit)</a:t>
                      </a: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algn="ct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algn="ctr"/>
                      <a:endParaRPr lang="en-US" dirty="0"/>
                    </a:p>
                  </a:txBody>
                  <a:tcPr>
                    <a:solidFill>
                      <a:srgbClr val="FFFF00"/>
                    </a:solidFill>
                  </a:tcPr>
                </a:tc>
                <a:tc>
                  <a:txBody>
                    <a:bodyPr/>
                    <a:lstStyle/>
                    <a:p>
                      <a:pPr algn="ct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905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80507308"/>
              </p:ext>
            </p:extLst>
          </p:nvPr>
        </p:nvGraphicFramePr>
        <p:xfrm>
          <a:off x="304800" y="1686044"/>
          <a:ext cx="8534400" cy="4547869"/>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(Increase OWCA for following circuit)</a:t>
                      </a: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Increase</a:t>
                      </a: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algn="ctr"/>
                      <a:endParaRPr lang="en-US" dirty="0"/>
                    </a:p>
                  </a:txBody>
                  <a:tcPr>
                    <a:solidFill>
                      <a:srgbClr val="FFFF00"/>
                    </a:solidFill>
                  </a:tcPr>
                </a:tc>
                <a:tc>
                  <a:txBody>
                    <a:bodyPr/>
                    <a:lstStyle/>
                    <a:p>
                      <a:pPr algn="ct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501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536"/>
            <a:ext cx="8229600" cy="1143000"/>
          </a:xfrm>
        </p:spPr>
        <p:txBody>
          <a:bodyPr/>
          <a:lstStyle/>
          <a:p>
            <a:r>
              <a:rPr lang="en-US" dirty="0" smtClean="0">
                <a:solidFill>
                  <a:srgbClr val="FF0000"/>
                </a:solidFill>
              </a:rPr>
              <a:t>“Type 1” Holding Pattern Corrective Action Table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553107123"/>
              </p:ext>
            </p:extLst>
          </p:nvPr>
        </p:nvGraphicFramePr>
        <p:xfrm>
          <a:off x="304800" y="1686044"/>
          <a:ext cx="8534400" cy="4980939"/>
        </p:xfrm>
        <a:graphic>
          <a:graphicData uri="http://schemas.openxmlformats.org/drawingml/2006/table">
            <a:tbl>
              <a:tblPr firstRow="1" bandRow="1">
                <a:tableStyleId>{5C22544A-7EE6-4342-B048-85BDC9FD1C3A}</a:tableStyleId>
              </a:tblPr>
              <a:tblGrid>
                <a:gridCol w="2133600"/>
                <a:gridCol w="2133600"/>
                <a:gridCol w="2133600"/>
                <a:gridCol w="2133600"/>
              </a:tblGrid>
              <a:tr h="971550">
                <a:tc>
                  <a:txBody>
                    <a:bodyPr/>
                    <a:lstStyle/>
                    <a:p>
                      <a:endParaRPr lang="en-US" dirty="0"/>
                    </a:p>
                  </a:txBody>
                  <a:tcPr/>
                </a:tc>
                <a:tc>
                  <a:txBody>
                    <a:bodyPr/>
                    <a:lstStyle/>
                    <a:p>
                      <a:endParaRPr lang="en-US" dirty="0" smtClean="0"/>
                    </a:p>
                    <a:p>
                      <a:pPr algn="ctr"/>
                      <a:r>
                        <a:rPr lang="en-US" dirty="0" smtClean="0"/>
                        <a:t>Undershoot</a:t>
                      </a:r>
                      <a:endParaRPr lang="en-US" dirty="0"/>
                    </a:p>
                  </a:txBody>
                  <a:tcPr/>
                </a:tc>
                <a:tc>
                  <a:txBody>
                    <a:bodyPr/>
                    <a:lstStyle/>
                    <a:p>
                      <a:pPr algn="ctr"/>
                      <a:endParaRPr lang="en-US" dirty="0" smtClean="0"/>
                    </a:p>
                    <a:p>
                      <a:pPr algn="ctr"/>
                      <a:r>
                        <a:rPr lang="en-US" dirty="0" smtClean="0"/>
                        <a:t>On Course</a:t>
                      </a:r>
                      <a:endParaRPr lang="en-US" dirty="0"/>
                    </a:p>
                  </a:txBody>
                  <a:tcPr/>
                </a:tc>
                <a:tc>
                  <a:txBody>
                    <a:bodyPr/>
                    <a:lstStyle/>
                    <a:p>
                      <a:endParaRPr lang="en-US" dirty="0" smtClean="0"/>
                    </a:p>
                    <a:p>
                      <a:pPr algn="ctr"/>
                      <a:r>
                        <a:rPr lang="en-US" dirty="0" smtClean="0"/>
                        <a:t>Overshoot</a:t>
                      </a:r>
                      <a:endParaRPr lang="en-US" dirty="0"/>
                    </a:p>
                  </a:txBody>
                  <a:tcPr/>
                </a:tc>
              </a:tr>
              <a:tr h="1047750">
                <a:tc>
                  <a:txBody>
                    <a:bodyPr/>
                    <a:lstStyle/>
                    <a:p>
                      <a:endParaRPr lang="en-US" dirty="0" smtClean="0"/>
                    </a:p>
                    <a:p>
                      <a:pPr algn="ctr"/>
                      <a:r>
                        <a:rPr lang="en-US" dirty="0" smtClean="0"/>
                        <a:t>Early</a:t>
                      </a:r>
                    </a:p>
                    <a:p>
                      <a:pPr algn="ctr"/>
                      <a:r>
                        <a:rPr lang="en-US" dirty="0" smtClean="0"/>
                        <a:t>Inbound Time &lt;1 min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(Increase OWCA for following circuit)</a:t>
                      </a:r>
                      <a:endParaRPr lang="en-US" dirty="0"/>
                    </a:p>
                  </a:txBody>
                  <a:tcPr>
                    <a:solidFill>
                      <a:srgbClr val="FFC000"/>
                    </a:solidFill>
                  </a:tcPr>
                </a:tc>
              </a:tr>
              <a:tr h="1047750">
                <a:tc>
                  <a:txBody>
                    <a:bodyPr/>
                    <a:lstStyle/>
                    <a:p>
                      <a:endParaRPr lang="en-US" dirty="0" smtClean="0"/>
                    </a:p>
                    <a:p>
                      <a:pPr algn="ctr"/>
                      <a:r>
                        <a:rPr lang="en-US" dirty="0" smtClean="0"/>
                        <a:t>On Time</a:t>
                      </a:r>
                    </a:p>
                    <a:p>
                      <a:pPr algn="ctr"/>
                      <a:r>
                        <a:rPr lang="en-US" dirty="0" smtClean="0"/>
                        <a:t>Inbound time=1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Decrease</a:t>
                      </a:r>
                      <a:endParaRPr lang="en-US" dirty="0"/>
                    </a:p>
                  </a:txBody>
                  <a:tcPr/>
                </a:tc>
                <a:tc>
                  <a:txBody>
                    <a:bodyPr/>
                    <a:lstStyle/>
                    <a:p>
                      <a:pPr algn="ctr"/>
                      <a:endParaRPr lang="en-US" dirty="0" smtClean="0"/>
                    </a:p>
                    <a:p>
                      <a:pPr algn="ctr"/>
                      <a:r>
                        <a:rPr lang="en-US" sz="2400" dirty="0" smtClean="0">
                          <a:solidFill>
                            <a:srgbClr val="FF0000"/>
                          </a:solidFill>
                          <a:latin typeface="Arial" pitchFamily="34" charset="0"/>
                          <a:cs typeface="Arial" pitchFamily="34" charset="0"/>
                        </a:rPr>
                        <a:t>TARGET</a:t>
                      </a:r>
                      <a:endParaRPr lang="en-US" sz="2400" dirty="0">
                        <a:solidFill>
                          <a:srgbClr val="FF0000"/>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Increase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Increase</a:t>
                      </a:r>
                      <a:endParaRPr lang="en-US" dirty="0"/>
                    </a:p>
                  </a:txBody>
                  <a:tcPr/>
                </a:tc>
              </a:tr>
              <a:tr h="1047750">
                <a:tc>
                  <a:txBody>
                    <a:bodyPr/>
                    <a:lstStyle/>
                    <a:p>
                      <a:pPr algn="ctr"/>
                      <a:endParaRPr lang="en-US" dirty="0" smtClean="0"/>
                    </a:p>
                    <a:p>
                      <a:pPr algn="ctr"/>
                      <a:r>
                        <a:rPr lang="en-US" dirty="0" smtClean="0"/>
                        <a:t>Late</a:t>
                      </a:r>
                    </a:p>
                    <a:p>
                      <a:pPr algn="ctr"/>
                      <a:r>
                        <a:rPr lang="en-US" dirty="0" smtClean="0"/>
                        <a:t>Inbound Time &gt;1</a:t>
                      </a:r>
                      <a:r>
                        <a:rPr lang="en-US" baseline="0" dirty="0" smtClean="0"/>
                        <a:t> min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Time Out – Decrease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OWCA – No Change for next circuit (Decrease OWCA for following circuit)</a:t>
                      </a:r>
                      <a:endParaRPr lang="en-US" dirty="0"/>
                    </a:p>
                  </a:txBody>
                  <a:tcPr>
                    <a:solidFill>
                      <a:srgbClr val="FFFF00"/>
                    </a:solidFill>
                  </a:tcPr>
                </a:tc>
                <a:tc>
                  <a:txBody>
                    <a:bodyPr/>
                    <a:lstStyle/>
                    <a:p>
                      <a:pPr algn="ctr"/>
                      <a:endParaRPr lang="en-US" dirty="0" smtClean="0"/>
                    </a:p>
                  </a:txBody>
                  <a:tcPr/>
                </a:tc>
                <a:tc>
                  <a:txBody>
                    <a:bodyPr/>
                    <a:lstStyle/>
                    <a:p>
                      <a:pPr algn="ctr"/>
                      <a:endParaRPr lang="en-US" dirty="0"/>
                    </a:p>
                  </a:txBody>
                  <a:tcPr/>
                </a:tc>
              </a:tr>
            </a:tbl>
          </a:graphicData>
        </a:graphic>
      </p:graphicFrame>
      <p:sp>
        <p:nvSpPr>
          <p:cNvPr id="13" name="TextBox 12"/>
          <p:cNvSpPr txBox="1"/>
          <p:nvPr/>
        </p:nvSpPr>
        <p:spPr>
          <a:xfrm>
            <a:off x="3581400" y="1242536"/>
            <a:ext cx="2300630" cy="369332"/>
          </a:xfrm>
          <a:prstGeom prst="rect">
            <a:avLst/>
          </a:prstGeom>
          <a:solidFill>
            <a:srgbClr val="FFC000"/>
          </a:solidFill>
        </p:spPr>
        <p:txBody>
          <a:bodyPr wrap="none" rtlCol="0">
            <a:spAutoFit/>
          </a:bodyPr>
          <a:lstStyle/>
          <a:p>
            <a:r>
              <a:rPr lang="en-US" dirty="0">
                <a:solidFill>
                  <a:prstClr val="black"/>
                </a:solidFill>
                <a:latin typeface="Arial" pitchFamily="34" charset="0"/>
                <a:cs typeface="Arial" pitchFamily="34" charset="0"/>
              </a:rPr>
              <a:t>INBOUND COURSE</a:t>
            </a:r>
          </a:p>
        </p:txBody>
      </p:sp>
      <p:sp>
        <p:nvSpPr>
          <p:cNvPr id="14" name="TextBox 13"/>
          <p:cNvSpPr txBox="1"/>
          <p:nvPr/>
        </p:nvSpPr>
        <p:spPr>
          <a:xfrm>
            <a:off x="-762000" y="3962400"/>
            <a:ext cx="1828800" cy="369332"/>
          </a:xfrm>
          <a:prstGeom prst="rect">
            <a:avLst/>
          </a:prstGeom>
          <a:solidFill>
            <a:srgbClr val="FFC000"/>
          </a:solidFill>
          <a:scene3d>
            <a:camera prst="orthographicFront">
              <a:rot lat="0" lon="0" rev="5400000"/>
            </a:camera>
            <a:lightRig rig="threePt" dir="t"/>
          </a:scene3d>
        </p:spPr>
        <p:txBody>
          <a:bodyPr wrap="square" rtlCol="0">
            <a:spAutoFit/>
          </a:bodyPr>
          <a:lstStyle/>
          <a:p>
            <a:r>
              <a:rPr lang="en-US" dirty="0">
                <a:solidFill>
                  <a:prstClr val="black"/>
                </a:solidFill>
              </a:rPr>
              <a:t>INBOUND 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33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2682</Words>
  <Application>Microsoft Office PowerPoint</Application>
  <PresentationFormat>On-screen Show (4:3)</PresentationFormat>
  <Paragraphs>465</Paragraphs>
  <Slides>32</Slides>
  <Notes>4</Notes>
  <HiddenSlides>0</HiddenSlides>
  <MMClips>0</MMClips>
  <ScaleCrop>false</ScaleCrop>
  <HeadingPairs>
    <vt:vector size="4" baseType="variant">
      <vt:variant>
        <vt:lpstr>Design Template</vt:lpstr>
      </vt:variant>
      <vt:variant>
        <vt:i4>2</vt:i4>
      </vt:variant>
      <vt:variant>
        <vt:lpstr>Slide Titles</vt:lpstr>
      </vt:variant>
      <vt:variant>
        <vt:i4>32</vt:i4>
      </vt:variant>
    </vt:vector>
  </HeadingPairs>
  <TitlesOfParts>
    <vt:vector size="34" baseType="lpstr">
      <vt:lpstr>1_Office Theme</vt:lpstr>
      <vt:lpstr>2_Office Theme</vt:lpstr>
      <vt:lpstr>Holding Patterns -101: A New and Novel Approach to Understanding the Pitfalls and Misconceptions of Timing and Wind Correction in the Holding Pattern Part 4</vt:lpstr>
      <vt:lpstr>Pilots Need to Have a Formal Corrective Action Process in Place in Order to Converge to the “Holding Pattern Solution” in the Minimum Number of Circuits</vt:lpstr>
      <vt:lpstr>“Type 1” Holding Pattern Corrective Action Table (Only Provides Direction of the Required Change: The Magnitude is Still Based on “Trial and Error”)</vt:lpstr>
      <vt:lpstr>“Type 1” Holding Pattern Corrective Action Table</vt:lpstr>
      <vt:lpstr>“Type 1” Holding Pattern Corrective Action Table</vt:lpstr>
      <vt:lpstr>“Type 1” Holding Pattern Corrective Action Table</vt:lpstr>
      <vt:lpstr>“Type 1” Holding Pattern Corrective Action Table</vt:lpstr>
      <vt:lpstr>“Type 1” Holding Pattern Corrective Action Table</vt:lpstr>
      <vt:lpstr>“Type 1” Holding Pattern Corrective Action Table</vt:lpstr>
      <vt:lpstr>“Type 1” Holding Pattern Corrective Action Table</vt:lpstr>
      <vt:lpstr>“Type 1” Holding Pattern Corrective Action Table</vt:lpstr>
      <vt:lpstr>Comments on Corrective Action Table</vt:lpstr>
      <vt:lpstr>Even with the Use of the “Corrective Action Table” the Pilot would Require at least 4 circuits when the Wind Speed Ratio is above 0.2</vt:lpstr>
      <vt:lpstr>What the Pilot Needs to Know Prior to Entering Hold</vt:lpstr>
      <vt:lpstr>What the Pilot Needs to Know Prior to Entering Hold (Cont.)</vt:lpstr>
      <vt:lpstr>Don’t Worry Be Happy! Use the Holding Pattern Solution!</vt:lpstr>
      <vt:lpstr>What Does the Pilot Need to Do to Fly the Hold?</vt:lpstr>
      <vt:lpstr>Question: Can the “Holding Pattern Solution” be Automated?</vt:lpstr>
      <vt:lpstr>GPS Programmed to Output the  “Holding Pattern Solution”</vt:lpstr>
      <vt:lpstr>Testing the “Holding Pattern Solution” on a FTD</vt:lpstr>
      <vt:lpstr>Testing the “Holding Pattern Solution” on a FTD (Cont.)</vt:lpstr>
      <vt:lpstr>Summary</vt:lpstr>
      <vt:lpstr>Summary (Cont.)</vt:lpstr>
      <vt:lpstr>Summary (Cont.)</vt:lpstr>
      <vt:lpstr>Summary (Cont.)</vt:lpstr>
      <vt:lpstr>Putting into Practice What You Have Learned Today</vt:lpstr>
      <vt:lpstr>Recommendations for Instrument Instructors </vt:lpstr>
      <vt:lpstr>Recommendations for Instrument Instructors (Cont.)</vt:lpstr>
      <vt:lpstr>Final Exam Questions</vt:lpstr>
      <vt:lpstr>Remember</vt:lpstr>
      <vt:lpstr>THIS IS Just Another Example of the Old Adage: </vt:lpstr>
      <vt:lpstr>FAA Customer Feedback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Holding Patterns -101: A New and Novel Approach to Understanding the Pitfalls and Misconceptions of Timing and Wind Correction in the Holding Pattern Part 4</dc:title>
  <dc:creator>glattl</dc:creator>
  <cp:lastModifiedBy>Mac User</cp:lastModifiedBy>
  <cp:revision>3</cp:revision>
  <dcterms:created xsi:type="dcterms:W3CDTF">2013-12-04T20:34:05Z</dcterms:created>
  <dcterms:modified xsi:type="dcterms:W3CDTF">2013-12-04T20:35:38Z</dcterms:modified>
</cp:coreProperties>
</file>